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51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9" r:id="rId3"/>
    <p:sldMasterId id="2147483673" r:id="rId4"/>
    <p:sldMasterId id="2147483679" r:id="rId5"/>
    <p:sldMasterId id="2147483685" r:id="rId6"/>
    <p:sldMasterId id="2147483695" r:id="rId7"/>
  </p:sldMasterIdLst>
  <p:notesMasterIdLst>
    <p:notesMasterId r:id="rId134"/>
  </p:notesMasterIdLst>
  <p:handoutMasterIdLst>
    <p:handoutMasterId r:id="rId135"/>
  </p:handoutMasterIdLst>
  <p:sldIdLst>
    <p:sldId id="289" r:id="rId8"/>
    <p:sldId id="477" r:id="rId9"/>
    <p:sldId id="474" r:id="rId10"/>
    <p:sldId id="475" r:id="rId11"/>
    <p:sldId id="322" r:id="rId12"/>
    <p:sldId id="301" r:id="rId13"/>
    <p:sldId id="339" r:id="rId14"/>
    <p:sldId id="340" r:id="rId15"/>
    <p:sldId id="341" r:id="rId16"/>
    <p:sldId id="342" r:id="rId17"/>
    <p:sldId id="313" r:id="rId18"/>
    <p:sldId id="306" r:id="rId19"/>
    <p:sldId id="365" r:id="rId20"/>
    <p:sldId id="478" r:id="rId21"/>
    <p:sldId id="366" r:id="rId22"/>
    <p:sldId id="368" r:id="rId23"/>
    <p:sldId id="369" r:id="rId24"/>
    <p:sldId id="370" r:id="rId25"/>
    <p:sldId id="371" r:id="rId26"/>
    <p:sldId id="372" r:id="rId27"/>
    <p:sldId id="373" r:id="rId28"/>
    <p:sldId id="374" r:id="rId29"/>
    <p:sldId id="375" r:id="rId30"/>
    <p:sldId id="376" r:id="rId31"/>
    <p:sldId id="377" r:id="rId32"/>
    <p:sldId id="378" r:id="rId33"/>
    <p:sldId id="379" r:id="rId34"/>
    <p:sldId id="380" r:id="rId35"/>
    <p:sldId id="381" r:id="rId36"/>
    <p:sldId id="47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58" r:id="rId46"/>
    <p:sldId id="359" r:id="rId47"/>
    <p:sldId id="360" r:id="rId48"/>
    <p:sldId id="361" r:id="rId49"/>
    <p:sldId id="362" r:id="rId50"/>
    <p:sldId id="363" r:id="rId51"/>
    <p:sldId id="364" r:id="rId52"/>
    <p:sldId id="481" r:id="rId53"/>
    <p:sldId id="480" r:id="rId54"/>
    <p:sldId id="488" r:id="rId55"/>
    <p:sldId id="489" r:id="rId56"/>
    <p:sldId id="491" r:id="rId57"/>
    <p:sldId id="492" r:id="rId58"/>
    <p:sldId id="493" r:id="rId59"/>
    <p:sldId id="494" r:id="rId60"/>
    <p:sldId id="482" r:id="rId61"/>
    <p:sldId id="483" r:id="rId62"/>
    <p:sldId id="484" r:id="rId63"/>
    <p:sldId id="485" r:id="rId64"/>
    <p:sldId id="486" r:id="rId65"/>
    <p:sldId id="487" r:id="rId66"/>
    <p:sldId id="390" r:id="rId67"/>
    <p:sldId id="391" r:id="rId68"/>
    <p:sldId id="392" r:id="rId69"/>
    <p:sldId id="393" r:id="rId70"/>
    <p:sldId id="394" r:id="rId71"/>
    <p:sldId id="324" r:id="rId72"/>
    <p:sldId id="303" r:id="rId73"/>
    <p:sldId id="331" r:id="rId74"/>
    <p:sldId id="332" r:id="rId75"/>
    <p:sldId id="333" r:id="rId76"/>
    <p:sldId id="388" r:id="rId77"/>
    <p:sldId id="389" r:id="rId78"/>
    <p:sldId id="334" r:id="rId79"/>
    <p:sldId id="337" r:id="rId80"/>
    <p:sldId id="395" r:id="rId81"/>
    <p:sldId id="408" r:id="rId82"/>
    <p:sldId id="409" r:id="rId83"/>
    <p:sldId id="410" r:id="rId84"/>
    <p:sldId id="411" r:id="rId85"/>
    <p:sldId id="412" r:id="rId86"/>
    <p:sldId id="413" r:id="rId87"/>
    <p:sldId id="414" r:id="rId88"/>
    <p:sldId id="424" r:id="rId89"/>
    <p:sldId id="416" r:id="rId90"/>
    <p:sldId id="417" r:id="rId91"/>
    <p:sldId id="418" r:id="rId92"/>
    <p:sldId id="419" r:id="rId93"/>
    <p:sldId id="420" r:id="rId94"/>
    <p:sldId id="421" r:id="rId95"/>
    <p:sldId id="422" r:id="rId96"/>
    <p:sldId id="325" r:id="rId97"/>
    <p:sldId id="314" r:id="rId98"/>
    <p:sldId id="335" r:id="rId99"/>
    <p:sldId id="315" r:id="rId100"/>
    <p:sldId id="465" r:id="rId101"/>
    <p:sldId id="461" r:id="rId102"/>
    <p:sldId id="466" r:id="rId103"/>
    <p:sldId id="455" r:id="rId104"/>
    <p:sldId id="439" r:id="rId105"/>
    <p:sldId id="454" r:id="rId106"/>
    <p:sldId id="464" r:id="rId107"/>
    <p:sldId id="456" r:id="rId108"/>
    <p:sldId id="457" r:id="rId109"/>
    <p:sldId id="458" r:id="rId110"/>
    <p:sldId id="459" r:id="rId111"/>
    <p:sldId id="460" r:id="rId112"/>
    <p:sldId id="448" r:id="rId113"/>
    <p:sldId id="467" r:id="rId114"/>
    <p:sldId id="463" r:id="rId115"/>
    <p:sldId id="468" r:id="rId116"/>
    <p:sldId id="440" r:id="rId117"/>
    <p:sldId id="441" r:id="rId118"/>
    <p:sldId id="442" r:id="rId119"/>
    <p:sldId id="446" r:id="rId120"/>
    <p:sldId id="447" r:id="rId121"/>
    <p:sldId id="469" r:id="rId122"/>
    <p:sldId id="449" r:id="rId123"/>
    <p:sldId id="450" r:id="rId124"/>
    <p:sldId id="451" r:id="rId125"/>
    <p:sldId id="453" r:id="rId126"/>
    <p:sldId id="452" r:id="rId127"/>
    <p:sldId id="445" r:id="rId128"/>
    <p:sldId id="470" r:id="rId129"/>
    <p:sldId id="471" r:id="rId130"/>
    <p:sldId id="472" r:id="rId131"/>
    <p:sldId id="473" r:id="rId132"/>
    <p:sldId id="321" r:id="rId13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B4A74C-F69A-40BF-868C-AE17408811A6}">
          <p14:sldIdLst>
            <p14:sldId id="289"/>
            <p14:sldId id="477"/>
            <p14:sldId id="474"/>
            <p14:sldId id="475"/>
            <p14:sldId id="322"/>
            <p14:sldId id="301"/>
            <p14:sldId id="339"/>
            <p14:sldId id="340"/>
            <p14:sldId id="341"/>
            <p14:sldId id="342"/>
            <p14:sldId id="313"/>
            <p14:sldId id="306"/>
            <p14:sldId id="365"/>
            <p14:sldId id="478"/>
            <p14:sldId id="366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47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481"/>
            <p14:sldId id="480"/>
            <p14:sldId id="488"/>
            <p14:sldId id="489"/>
            <p14:sldId id="491"/>
            <p14:sldId id="492"/>
            <p14:sldId id="493"/>
            <p14:sldId id="494"/>
            <p14:sldId id="482"/>
            <p14:sldId id="483"/>
            <p14:sldId id="484"/>
            <p14:sldId id="485"/>
            <p14:sldId id="486"/>
            <p14:sldId id="487"/>
            <p14:sldId id="390"/>
            <p14:sldId id="391"/>
            <p14:sldId id="392"/>
            <p14:sldId id="393"/>
            <p14:sldId id="394"/>
            <p14:sldId id="324"/>
            <p14:sldId id="303"/>
            <p14:sldId id="331"/>
            <p14:sldId id="332"/>
            <p14:sldId id="333"/>
            <p14:sldId id="388"/>
            <p14:sldId id="389"/>
            <p14:sldId id="334"/>
            <p14:sldId id="337"/>
            <p14:sldId id="395"/>
            <p14:sldId id="408"/>
            <p14:sldId id="409"/>
            <p14:sldId id="410"/>
            <p14:sldId id="411"/>
            <p14:sldId id="412"/>
            <p14:sldId id="413"/>
            <p14:sldId id="414"/>
            <p14:sldId id="424"/>
            <p14:sldId id="416"/>
            <p14:sldId id="417"/>
            <p14:sldId id="418"/>
            <p14:sldId id="419"/>
            <p14:sldId id="420"/>
            <p14:sldId id="421"/>
            <p14:sldId id="422"/>
            <p14:sldId id="325"/>
            <p14:sldId id="314"/>
            <p14:sldId id="335"/>
            <p14:sldId id="315"/>
            <p14:sldId id="465"/>
            <p14:sldId id="461"/>
            <p14:sldId id="466"/>
            <p14:sldId id="455"/>
            <p14:sldId id="439"/>
            <p14:sldId id="454"/>
            <p14:sldId id="464"/>
            <p14:sldId id="456"/>
            <p14:sldId id="457"/>
            <p14:sldId id="458"/>
            <p14:sldId id="459"/>
            <p14:sldId id="460"/>
            <p14:sldId id="448"/>
            <p14:sldId id="467"/>
            <p14:sldId id="463"/>
            <p14:sldId id="468"/>
            <p14:sldId id="440"/>
            <p14:sldId id="441"/>
            <p14:sldId id="442"/>
            <p14:sldId id="446"/>
            <p14:sldId id="447"/>
            <p14:sldId id="469"/>
            <p14:sldId id="449"/>
            <p14:sldId id="450"/>
            <p14:sldId id="451"/>
            <p14:sldId id="453"/>
            <p14:sldId id="452"/>
            <p14:sldId id="445"/>
            <p14:sldId id="470"/>
            <p14:sldId id="471"/>
            <p14:sldId id="472"/>
            <p14:sldId id="473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159"/>
    <a:srgbClr val="112C0B"/>
    <a:srgbClr val="B92121"/>
    <a:srgbClr val="D92A2B"/>
    <a:srgbClr val="004648"/>
    <a:srgbClr val="005E60"/>
    <a:srgbClr val="00766E"/>
    <a:srgbClr val="009186"/>
    <a:srgbClr val="009BBD"/>
    <a:srgbClr val="55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84771" autoAdjust="0"/>
  </p:normalViewPr>
  <p:slideViewPr>
    <p:cSldViewPr snapToGrid="0" snapToObjects="1">
      <p:cViewPr varScale="1">
        <p:scale>
          <a:sx n="101" d="100"/>
          <a:sy n="101" d="100"/>
        </p:scale>
        <p:origin x="126" y="2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64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9.xml"/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63" Type="http://schemas.openxmlformats.org/officeDocument/2006/relationships/slide" Target="slides/slide56.xml"/><Relationship Id="rId68" Type="http://schemas.openxmlformats.org/officeDocument/2006/relationships/slide" Target="slides/slide61.xml"/><Relationship Id="rId84" Type="http://schemas.openxmlformats.org/officeDocument/2006/relationships/slide" Target="slides/slide77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slide" Target="slides/slide126.xml"/><Relationship Id="rId138" Type="http://schemas.openxmlformats.org/officeDocument/2006/relationships/theme" Target="theme/theme1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slide" Target="slides/slide12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134" Type="http://schemas.openxmlformats.org/officeDocument/2006/relationships/notesMaster" Target="notesMasters/notesMaster1.xml"/><Relationship Id="rId139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slide" Target="slides/slide60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16" Type="http://schemas.openxmlformats.org/officeDocument/2006/relationships/slide" Target="slides/slide109.xml"/><Relationship Id="rId124" Type="http://schemas.openxmlformats.org/officeDocument/2006/relationships/slide" Target="slides/slide117.xml"/><Relationship Id="rId129" Type="http://schemas.openxmlformats.org/officeDocument/2006/relationships/slide" Target="slides/slide122.xml"/><Relationship Id="rId137" Type="http://schemas.openxmlformats.org/officeDocument/2006/relationships/viewProps" Target="viewProps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11" Type="http://schemas.openxmlformats.org/officeDocument/2006/relationships/slide" Target="slides/slide104.xml"/><Relationship Id="rId132" Type="http://schemas.openxmlformats.org/officeDocument/2006/relationships/slide" Target="slides/slide125.xml"/><Relationship Id="rId14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130" Type="http://schemas.openxmlformats.org/officeDocument/2006/relationships/slide" Target="slides/slide123.xml"/><Relationship Id="rId135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slide" Target="slides/slide124.xml"/><Relationship Id="rId136" Type="http://schemas.openxmlformats.org/officeDocument/2006/relationships/presProps" Target="presProp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Mesh convergence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Normalised CTE</c:v>
                </c:pt>
              </c:strCache>
            </c:strRef>
          </c:tx>
          <c:xVal>
            <c:numRef>
              <c:f>Sheet1!$A$2:$A$5</c:f>
              <c:numCache>
                <c:formatCode>General</c:formatCode>
                <c:ptCount val="4"/>
                <c:pt idx="0">
                  <c:v>50000</c:v>
                </c:pt>
                <c:pt idx="1">
                  <c:v>98000</c:v>
                </c:pt>
                <c:pt idx="2">
                  <c:v>112500</c:v>
                </c:pt>
                <c:pt idx="3">
                  <c:v>200000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0.98936170212765961</c:v>
                </c:pt>
                <c:pt idx="1">
                  <c:v>0.98936170212765961</c:v>
                </c:pt>
                <c:pt idx="2">
                  <c:v>1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8C-4D54-9069-3D3694728C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246928"/>
        <c:axId val="386247320"/>
      </c:scatterChart>
      <c:valAx>
        <c:axId val="3862469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elements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7320"/>
        <c:crosses val="autoZero"/>
        <c:crossBetween val="midCat"/>
      </c:valAx>
      <c:valAx>
        <c:axId val="3862473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Normalised CTE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6928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887526351935436"/>
          <c:y val="5.1400554097404488E-2"/>
          <c:w val="0.86160663949185612"/>
          <c:h val="0.82727981918926796"/>
        </c:manualLayout>
      </c:layout>
      <c:scatterChart>
        <c:scatterStyle val="lineMarker"/>
        <c:varyColors val="0"/>
        <c:ser>
          <c:idx val="1"/>
          <c:order val="0"/>
          <c:tx>
            <c:v>No shear</c:v>
          </c:tx>
          <c:xVal>
            <c:numRef>
              <c:f>Sheet1!$A$31:$A$33</c:f>
              <c:numCache>
                <c:formatCode>General</c:formatCode>
                <c:ptCount val="3"/>
                <c:pt idx="0">
                  <c:v>0</c:v>
                </c:pt>
                <c:pt idx="1">
                  <c:v>45</c:v>
                </c:pt>
                <c:pt idx="2">
                  <c:v>90</c:v>
                </c:pt>
              </c:numCache>
            </c:numRef>
          </c:xVal>
          <c:yVal>
            <c:numRef>
              <c:f>Sheet1!$B$31:$B$33</c:f>
              <c:numCache>
                <c:formatCode>General</c:formatCode>
                <c:ptCount val="3"/>
                <c:pt idx="0">
                  <c:v>2.12</c:v>
                </c:pt>
                <c:pt idx="1">
                  <c:v>2.3199999999999998</c:v>
                </c:pt>
                <c:pt idx="2">
                  <c:v>2.02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52-41B3-89A1-8EBF9A048F78}"/>
            </c:ext>
          </c:extLst>
        </c:ser>
        <c:ser>
          <c:idx val="2"/>
          <c:order val="1"/>
          <c:tx>
            <c:v>shear 16 degree</c:v>
          </c:tx>
          <c:xVal>
            <c:numRef>
              <c:f>Sheet1!$A$41:$A$44</c:f>
              <c:numCache>
                <c:formatCode>General</c:formatCode>
                <c:ptCount val="4"/>
                <c:pt idx="0">
                  <c:v>0</c:v>
                </c:pt>
                <c:pt idx="1">
                  <c:v>37</c:v>
                </c:pt>
                <c:pt idx="2">
                  <c:v>74</c:v>
                </c:pt>
                <c:pt idx="3">
                  <c:v>127</c:v>
                </c:pt>
              </c:numCache>
            </c:numRef>
          </c:xVal>
          <c:yVal>
            <c:numRef>
              <c:f>Sheet1!$B$41:$B$44</c:f>
              <c:numCache>
                <c:formatCode>General</c:formatCode>
                <c:ptCount val="4"/>
                <c:pt idx="0">
                  <c:v>2.36</c:v>
                </c:pt>
                <c:pt idx="1">
                  <c:v>-6.23</c:v>
                </c:pt>
                <c:pt idx="2">
                  <c:v>3.93</c:v>
                </c:pt>
                <c:pt idx="3">
                  <c:v>23.1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F52-41B3-89A1-8EBF9A048F78}"/>
            </c:ext>
          </c:extLst>
        </c:ser>
        <c:ser>
          <c:idx val="0"/>
          <c:order val="2"/>
          <c:tx>
            <c:v>shear 20 degrees</c:v>
          </c:tx>
          <c:xVal>
            <c:numRef>
              <c:f>Sheet1!$C$3:$C$14</c:f>
              <c:numCache>
                <c:formatCode>General</c:formatCode>
                <c:ptCount val="12"/>
                <c:pt idx="0">
                  <c:v>165</c:v>
                </c:pt>
                <c:pt idx="1">
                  <c:v>150</c:v>
                </c:pt>
                <c:pt idx="2">
                  <c:v>135</c:v>
                </c:pt>
                <c:pt idx="3">
                  <c:v>120</c:v>
                </c:pt>
                <c:pt idx="4">
                  <c:v>105</c:v>
                </c:pt>
                <c:pt idx="5">
                  <c:v>90</c:v>
                </c:pt>
                <c:pt idx="6">
                  <c:v>75</c:v>
                </c:pt>
                <c:pt idx="7">
                  <c:v>60</c:v>
                </c:pt>
                <c:pt idx="8">
                  <c:v>45</c:v>
                </c:pt>
                <c:pt idx="9">
                  <c:v>30</c:v>
                </c:pt>
                <c:pt idx="10">
                  <c:v>15</c:v>
                </c:pt>
                <c:pt idx="11">
                  <c:v>0</c:v>
                </c:pt>
              </c:numCache>
            </c:numRef>
          </c:xVal>
          <c:yVal>
            <c:numRef>
              <c:f>Sheet1!$B$3:$B$14</c:f>
              <c:numCache>
                <c:formatCode>General</c:formatCode>
                <c:ptCount val="12"/>
                <c:pt idx="0">
                  <c:v>5.76</c:v>
                </c:pt>
                <c:pt idx="1">
                  <c:v>13.1</c:v>
                </c:pt>
                <c:pt idx="2">
                  <c:v>15.66</c:v>
                </c:pt>
                <c:pt idx="3">
                  <c:v>18.489999999999998</c:v>
                </c:pt>
                <c:pt idx="4">
                  <c:v>14.35</c:v>
                </c:pt>
                <c:pt idx="5">
                  <c:v>8.4600000000000009</c:v>
                </c:pt>
                <c:pt idx="6">
                  <c:v>3.82</c:v>
                </c:pt>
                <c:pt idx="7">
                  <c:v>-0.97</c:v>
                </c:pt>
                <c:pt idx="8">
                  <c:v>-3.23</c:v>
                </c:pt>
                <c:pt idx="9">
                  <c:v>-3.3</c:v>
                </c:pt>
                <c:pt idx="10">
                  <c:v>0.25</c:v>
                </c:pt>
                <c:pt idx="11">
                  <c:v>2.99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F52-41B3-89A1-8EBF9A048F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248496"/>
        <c:axId val="386248888"/>
      </c:scatterChart>
      <c:valAx>
        <c:axId val="3862484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Angle to X-Axis (degrees)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8888"/>
        <c:crosses val="autoZero"/>
        <c:crossBetween val="midCat"/>
      </c:valAx>
      <c:valAx>
        <c:axId val="38624888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Nominal CTE ( x10-6 /K)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84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4898768423177872"/>
          <c:y val="0.17534995625546809"/>
          <c:w val="0.32419473775562413"/>
          <c:h val="0.2511515748031495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939161799990431"/>
          <c:y val="0.10278256007298518"/>
          <c:w val="0.64355593582595261"/>
          <c:h val="0.72940155093512271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[Book1]Sheet1!$H$1074:$H$1123</c:f>
              <c:numCache>
                <c:formatCode>General</c:formatCode>
                <c:ptCount val="50"/>
                <c:pt idx="0">
                  <c:v>1.7279800000000001</c:v>
                </c:pt>
                <c:pt idx="1">
                  <c:v>1.3344100000000001</c:v>
                </c:pt>
                <c:pt idx="2">
                  <c:v>1.3344100000000001</c:v>
                </c:pt>
                <c:pt idx="3">
                  <c:v>1.7279800000000001</c:v>
                </c:pt>
                <c:pt idx="4">
                  <c:v>1.4615499999999999</c:v>
                </c:pt>
                <c:pt idx="5">
                  <c:v>1.51448</c:v>
                </c:pt>
                <c:pt idx="6">
                  <c:v>1.40357</c:v>
                </c:pt>
                <c:pt idx="7">
                  <c:v>1.51448</c:v>
                </c:pt>
                <c:pt idx="8">
                  <c:v>1.5679000000000001</c:v>
                </c:pt>
                <c:pt idx="9">
                  <c:v>1.5679000000000001</c:v>
                </c:pt>
                <c:pt idx="10">
                  <c:v>1.6186400000000001</c:v>
                </c:pt>
                <c:pt idx="11">
                  <c:v>1.6186400000000001</c:v>
                </c:pt>
                <c:pt idx="12">
                  <c:v>1.3764099999999999</c:v>
                </c:pt>
                <c:pt idx="13">
                  <c:v>1.4615499999999999</c:v>
                </c:pt>
                <c:pt idx="14">
                  <c:v>1.6638299999999999</c:v>
                </c:pt>
                <c:pt idx="15">
                  <c:v>1.6638299999999999</c:v>
                </c:pt>
                <c:pt idx="16">
                  <c:v>1.33691</c:v>
                </c:pt>
                <c:pt idx="17">
                  <c:v>1.7002299999999999</c:v>
                </c:pt>
                <c:pt idx="18">
                  <c:v>1.40357</c:v>
                </c:pt>
                <c:pt idx="19">
                  <c:v>1.7002299999999999</c:v>
                </c:pt>
                <c:pt idx="20">
                  <c:v>1.3764099999999999</c:v>
                </c:pt>
                <c:pt idx="21">
                  <c:v>1.7236100000000001</c:v>
                </c:pt>
                <c:pt idx="22">
                  <c:v>1.7236100000000001</c:v>
                </c:pt>
                <c:pt idx="23">
                  <c:v>1.33691</c:v>
                </c:pt>
                <c:pt idx="24">
                  <c:v>1.51448</c:v>
                </c:pt>
                <c:pt idx="25">
                  <c:v>1.51448</c:v>
                </c:pt>
                <c:pt idx="26">
                  <c:v>1.5679000000000001</c:v>
                </c:pt>
                <c:pt idx="27">
                  <c:v>1.5679000000000001</c:v>
                </c:pt>
                <c:pt idx="28">
                  <c:v>1.5679000000000001</c:v>
                </c:pt>
                <c:pt idx="29">
                  <c:v>1.51448</c:v>
                </c:pt>
                <c:pt idx="30">
                  <c:v>1.6638299999999999</c:v>
                </c:pt>
                <c:pt idx="31">
                  <c:v>1.51448</c:v>
                </c:pt>
                <c:pt idx="32">
                  <c:v>1.6638299999999999</c:v>
                </c:pt>
                <c:pt idx="33">
                  <c:v>1.51448</c:v>
                </c:pt>
                <c:pt idx="34">
                  <c:v>1.5679000000000001</c:v>
                </c:pt>
                <c:pt idx="35">
                  <c:v>1.6638299999999999</c:v>
                </c:pt>
                <c:pt idx="36">
                  <c:v>1.4615499999999999</c:v>
                </c:pt>
                <c:pt idx="37">
                  <c:v>1.51448</c:v>
                </c:pt>
                <c:pt idx="38">
                  <c:v>1.5679000000000001</c:v>
                </c:pt>
                <c:pt idx="39">
                  <c:v>1.6638299999999999</c:v>
                </c:pt>
                <c:pt idx="40">
                  <c:v>1.6638299999999999</c:v>
                </c:pt>
                <c:pt idx="41">
                  <c:v>1.5679000000000001</c:v>
                </c:pt>
                <c:pt idx="42">
                  <c:v>1.7002299999999999</c:v>
                </c:pt>
                <c:pt idx="43">
                  <c:v>1.5679000000000001</c:v>
                </c:pt>
                <c:pt idx="44">
                  <c:v>1.6186400000000001</c:v>
                </c:pt>
                <c:pt idx="45">
                  <c:v>1.51448</c:v>
                </c:pt>
                <c:pt idx="46">
                  <c:v>1.7002299999999999</c:v>
                </c:pt>
                <c:pt idx="47">
                  <c:v>1.7002299999999999</c:v>
                </c:pt>
                <c:pt idx="48">
                  <c:v>1.6638299999999999</c:v>
                </c:pt>
                <c:pt idx="49">
                  <c:v>1.6638299999999999</c:v>
                </c:pt>
              </c:numCache>
            </c:numRef>
          </c:xVal>
          <c:yVal>
            <c:numRef>
              <c:f>[Book1]Sheet1!$I$1074:$I$1123</c:f>
              <c:numCache>
                <c:formatCode>General</c:formatCode>
                <c:ptCount val="50"/>
                <c:pt idx="0">
                  <c:v>21.758900000000001</c:v>
                </c:pt>
                <c:pt idx="1">
                  <c:v>43.0017</c:v>
                </c:pt>
                <c:pt idx="2">
                  <c:v>43.0017</c:v>
                </c:pt>
                <c:pt idx="3">
                  <c:v>21.758900000000001</c:v>
                </c:pt>
                <c:pt idx="4">
                  <c:v>36.281699999999994</c:v>
                </c:pt>
                <c:pt idx="5">
                  <c:v>33.210800000000006</c:v>
                </c:pt>
                <c:pt idx="6">
                  <c:v>37.872800000000005</c:v>
                </c:pt>
                <c:pt idx="7">
                  <c:v>33.210800000000006</c:v>
                </c:pt>
                <c:pt idx="8">
                  <c:v>30.487400000000001</c:v>
                </c:pt>
                <c:pt idx="9">
                  <c:v>30.487400000000001</c:v>
                </c:pt>
                <c:pt idx="10">
                  <c:v>28.132300000000001</c:v>
                </c:pt>
                <c:pt idx="11">
                  <c:v>28.132300000000001</c:v>
                </c:pt>
                <c:pt idx="12">
                  <c:v>40.457000000000001</c:v>
                </c:pt>
                <c:pt idx="13">
                  <c:v>36.281699999999994</c:v>
                </c:pt>
                <c:pt idx="14">
                  <c:v>26.119299999999999</c:v>
                </c:pt>
                <c:pt idx="15">
                  <c:v>26.119299999999999</c:v>
                </c:pt>
                <c:pt idx="16">
                  <c:v>41.682400000000001</c:v>
                </c:pt>
                <c:pt idx="17">
                  <c:v>24.412500000000001</c:v>
                </c:pt>
                <c:pt idx="18">
                  <c:v>37.872800000000005</c:v>
                </c:pt>
                <c:pt idx="19">
                  <c:v>24.412500000000001</c:v>
                </c:pt>
                <c:pt idx="20">
                  <c:v>40.457000000000001</c:v>
                </c:pt>
                <c:pt idx="21">
                  <c:v>22.973800000000001</c:v>
                </c:pt>
                <c:pt idx="22">
                  <c:v>22.973800000000001</c:v>
                </c:pt>
                <c:pt idx="23">
                  <c:v>41.682400000000001</c:v>
                </c:pt>
                <c:pt idx="24">
                  <c:v>33.210800000000006</c:v>
                </c:pt>
                <c:pt idx="25">
                  <c:v>33.210800000000006</c:v>
                </c:pt>
                <c:pt idx="26">
                  <c:v>30.487400000000001</c:v>
                </c:pt>
                <c:pt idx="27">
                  <c:v>30.487400000000001</c:v>
                </c:pt>
                <c:pt idx="28">
                  <c:v>30.487400000000001</c:v>
                </c:pt>
                <c:pt idx="29">
                  <c:v>33.210800000000006</c:v>
                </c:pt>
                <c:pt idx="30">
                  <c:v>26.119299999999999</c:v>
                </c:pt>
                <c:pt idx="31">
                  <c:v>33.210800000000006</c:v>
                </c:pt>
                <c:pt idx="32">
                  <c:v>26.119299999999999</c:v>
                </c:pt>
                <c:pt idx="33">
                  <c:v>33.210800000000006</c:v>
                </c:pt>
                <c:pt idx="34">
                  <c:v>30.487400000000001</c:v>
                </c:pt>
                <c:pt idx="35">
                  <c:v>26.119299999999999</c:v>
                </c:pt>
                <c:pt idx="36">
                  <c:v>36.281699999999994</c:v>
                </c:pt>
                <c:pt idx="37">
                  <c:v>33.210800000000006</c:v>
                </c:pt>
                <c:pt idx="38">
                  <c:v>30.487400000000001</c:v>
                </c:pt>
                <c:pt idx="39">
                  <c:v>26.119299999999999</c:v>
                </c:pt>
                <c:pt idx="40">
                  <c:v>26.119299999999999</c:v>
                </c:pt>
                <c:pt idx="41">
                  <c:v>30.487400000000001</c:v>
                </c:pt>
                <c:pt idx="42">
                  <c:v>24.412500000000001</c:v>
                </c:pt>
                <c:pt idx="43">
                  <c:v>30.487400000000001</c:v>
                </c:pt>
                <c:pt idx="44">
                  <c:v>28.132300000000001</c:v>
                </c:pt>
                <c:pt idx="45">
                  <c:v>33.210800000000006</c:v>
                </c:pt>
                <c:pt idx="46">
                  <c:v>24.412500000000001</c:v>
                </c:pt>
                <c:pt idx="47">
                  <c:v>24.412500000000001</c:v>
                </c:pt>
                <c:pt idx="48">
                  <c:v>26.119299999999999</c:v>
                </c:pt>
                <c:pt idx="49">
                  <c:v>26.119299999999999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3F6-49A2-BE5A-E5574482C8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502720"/>
        <c:axId val="33517568"/>
      </c:scatterChart>
      <c:valAx>
        <c:axId val="33502720"/>
        <c:scaling>
          <c:orientation val="minMax"/>
          <c:min val="1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GB"/>
                  <a:t>Buckling coefficient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33517568"/>
        <c:crosses val="autoZero"/>
        <c:crossBetween val="midCat"/>
      </c:valAx>
      <c:valAx>
        <c:axId val="33517568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E2, GPa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33502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image" Target="../media/image49.jpeg"/><Relationship Id="rId5" Type="http://schemas.openxmlformats.org/officeDocument/2006/relationships/image" Target="../media/image53.jpg"/><Relationship Id="rId4" Type="http://schemas.openxmlformats.org/officeDocument/2006/relationships/image" Target="../media/image5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image" Target="../media/image49.jpeg"/><Relationship Id="rId5" Type="http://schemas.openxmlformats.org/officeDocument/2006/relationships/image" Target="../media/image53.jpg"/><Relationship Id="rId4" Type="http://schemas.openxmlformats.org/officeDocument/2006/relationships/image" Target="../media/image5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E4CBBC-212F-474D-AEF3-EC029745F077}" type="doc">
      <dgm:prSet loTypeId="urn:microsoft.com/office/officeart/2011/layout/ThemePictureAccen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376B653-E0D7-4139-A804-26989845213A}">
      <dgm:prSet phldrT="[Text]" custT="1"/>
      <dgm:spPr/>
      <dgm:t>
        <a:bodyPr/>
        <a:lstStyle/>
        <a:p>
          <a:r>
            <a:rPr lang="en-GB" sz="20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Composites Manufacturing</a:t>
          </a:r>
          <a:endParaRPr lang="en-GB" sz="2000" b="1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gm:t>
    </dgm:pt>
    <dgm:pt modelId="{69D869A4-491D-4190-ACD0-21703D54E12B}" type="parTrans" cxnId="{0D2A64A3-2AFF-4096-99A3-5F24BB520BA6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CB8C3A74-E024-4331-93FC-282D8584918A}" type="sibTrans" cxnId="{0D2A64A3-2AFF-4096-99A3-5F24BB520BA6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DE264F5C-F377-44F0-926D-C291EFED3BBE}">
      <dgm:prSet phldrT="[Text]" custT="1"/>
      <dgm:spPr/>
      <dgm:t>
        <a:bodyPr/>
        <a:lstStyle/>
        <a:p>
          <a:r>
            <a:rPr lang="en-GB" sz="16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Mechanical and Failure</a:t>
          </a:r>
          <a:endParaRPr lang="en-GB" sz="1600" b="1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gm:t>
    </dgm:pt>
    <dgm:pt modelId="{158B5C72-40BA-42DE-AA82-24E484E797BB}" type="parTrans" cxnId="{6618989E-48B5-4D25-9CA9-D1950A734F21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A02AD535-AAE2-4599-BF4D-5C1301359D70}" type="sibTrans" cxnId="{6618989E-48B5-4D25-9CA9-D1950A734F21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6B85ADF7-4402-45C6-AC3A-FAB121A2100C}">
      <dgm:prSet phldrT="[Text]" custT="1"/>
      <dgm:spPr/>
      <dgm:t>
        <a:bodyPr/>
        <a:lstStyle/>
        <a:p>
          <a:r>
            <a:rPr lang="en-GB" sz="16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Textile Composites</a:t>
          </a:r>
          <a:endParaRPr lang="en-GB" sz="1600" b="1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gm:t>
    </dgm:pt>
    <dgm:pt modelId="{FD5825BD-B876-433A-B1C0-B8E6406CB35C}" type="parTrans" cxnId="{BF03DAEF-956F-4154-A86D-CFCE1348AE58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E7DA41B1-9124-4D3F-A945-97159AEF0437}" type="sibTrans" cxnId="{BF03DAEF-956F-4154-A86D-CFCE1348AE58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48ECB8B2-5979-4D22-A1E3-D3D4B9D2C6B1}">
      <dgm:prSet phldrT="[Text]" custT="1"/>
      <dgm:spPr/>
      <dgm:t>
        <a:bodyPr/>
        <a:lstStyle/>
        <a:p>
          <a:r>
            <a:rPr lang="en-GB" sz="16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Bio-composites</a:t>
          </a:r>
          <a:endParaRPr lang="en-GB" sz="1600" b="1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gm:t>
    </dgm:pt>
    <dgm:pt modelId="{BE33E319-B54C-479C-AE37-EF3A8F1E8CFC}" type="parTrans" cxnId="{47BE2B70-3979-47FB-B5CC-583756474003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3650B81E-629D-41C6-892F-CA41CC717756}" type="sibTrans" cxnId="{47BE2B70-3979-47FB-B5CC-583756474003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0B13D227-F353-48E4-9CF7-4770E2B00C6B}">
      <dgm:prSet phldrT="[Text]" custT="1"/>
      <dgm:spPr/>
      <dgm:t>
        <a:bodyPr/>
        <a:lstStyle/>
        <a:p>
          <a:r>
            <a:rPr lang="en-GB" sz="16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Composites Recycling</a:t>
          </a:r>
          <a:endParaRPr lang="en-GB" sz="1600" b="1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gm:t>
    </dgm:pt>
    <dgm:pt modelId="{AF2B36AF-5D77-4FEC-9B45-13472D471F8C}" type="parTrans" cxnId="{23114560-7470-432F-B5E4-2CA67A7B44ED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1641ACD8-F32E-49C8-A560-FD2A7BDE4C8A}" type="sibTrans" cxnId="{23114560-7470-432F-B5E4-2CA67A7B44ED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1693F78C-EE2F-4F26-8F34-1B5A9E121A73}" type="pres">
      <dgm:prSet presAssocID="{77E4CBBC-212F-474D-AEF3-EC029745F077}" presName="Name0" presStyleCnt="0">
        <dgm:presLayoutVars>
          <dgm:chMax val="6"/>
          <dgm:chPref val="6"/>
          <dgm:dir/>
        </dgm:presLayoutVars>
      </dgm:prSet>
      <dgm:spPr/>
      <dgm:t>
        <a:bodyPr/>
        <a:lstStyle/>
        <a:p>
          <a:endParaRPr lang="en-GB"/>
        </a:p>
      </dgm:t>
    </dgm:pt>
    <dgm:pt modelId="{B74CBF5A-41EF-4001-98A8-64BC38E3032C}" type="pres">
      <dgm:prSet presAssocID="{5376B653-E0D7-4139-A804-26989845213A}" presName="Image1" presStyleCnt="0"/>
      <dgm:spPr/>
    </dgm:pt>
    <dgm:pt modelId="{A527CBE8-98B4-4CA1-9EE5-5C0D158ED4FA}" type="pres">
      <dgm:prSet presAssocID="{5376B653-E0D7-4139-A804-26989845213A}" presName="Image" presStyleLbl="alignImgPlace1" presStyleIdx="0" presStyleCnt="5" custLinFactNeighborX="-10631" custLinFactNeighborY="-793"/>
      <dgm:spPr>
        <a:blipFill>
          <a:blip xmlns:r="http://schemas.openxmlformats.org/officeDocument/2006/relationships" r:embed="rId1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en-GB"/>
        </a:p>
      </dgm:t>
    </dgm:pt>
    <dgm:pt modelId="{90E79F8B-FFB5-4612-BD7F-168E33CD029A}" type="pres">
      <dgm:prSet presAssocID="{5376B653-E0D7-4139-A804-26989845213A}" presName="Accent1" presStyleCnt="0"/>
      <dgm:spPr/>
    </dgm:pt>
    <dgm:pt modelId="{690706F3-14FB-43A9-B6FC-7FE2F5DB6892}" type="pres">
      <dgm:prSet presAssocID="{5376B653-E0D7-4139-A804-26989845213A}" presName="Accent" presStyleLbl="parChTrans1D1" presStyleIdx="0" presStyleCnt="5" custLinFactNeighborX="-11765" custLinFactNeighborY="-941"/>
      <dgm:spPr/>
    </dgm:pt>
    <dgm:pt modelId="{B9C9CBDF-E6D2-43E2-AAAD-82489D7263A7}" type="pres">
      <dgm:prSet presAssocID="{5376B653-E0D7-4139-A804-26989845213A}" presName="Text1" presStyleLbl="alignImgPlace1" presStyleIdx="0" presStyleCnt="5" custLinFactNeighborX="-11765" custLinFactNeighborY="-3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ABFF108-ABB0-4490-85A0-E2AC68A49D3D}" type="pres">
      <dgm:prSet presAssocID="{DE264F5C-F377-44F0-926D-C291EFED3BBE}" presName="Image2" presStyleCnt="0"/>
      <dgm:spPr/>
    </dgm:pt>
    <dgm:pt modelId="{D073BBDF-1867-4F7F-B6CD-ECEE353EF5A6}" type="pres">
      <dgm:prSet presAssocID="{DE264F5C-F377-44F0-926D-C291EFED3BBE}" presName="Image" presStyleLbl="alignImgPlace1" presStyleIdx="1" presStyleCnt="5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en-GB"/>
        </a:p>
      </dgm:t>
    </dgm:pt>
    <dgm:pt modelId="{9F830B65-1E6D-43B1-AA31-83E66E8014F0}" type="pres">
      <dgm:prSet presAssocID="{DE264F5C-F377-44F0-926D-C291EFED3BBE}" presName="Accent2" presStyleCnt="0"/>
      <dgm:spPr/>
    </dgm:pt>
    <dgm:pt modelId="{07F5A823-D958-49DB-9D17-9BE21025D4AA}" type="pres">
      <dgm:prSet presAssocID="{DE264F5C-F377-44F0-926D-C291EFED3BBE}" presName="Accent" presStyleLbl="parChTrans1D1" presStyleIdx="1" presStyleCnt="5"/>
      <dgm:spPr/>
    </dgm:pt>
    <dgm:pt modelId="{19B97A0D-6AF1-4D7E-92D3-9748A879E5D0}" type="pres">
      <dgm:prSet presAssocID="{DE264F5C-F377-44F0-926D-C291EFED3BBE}" presName="Text2" presStyleLbl="alignImgPlac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A3B4084-79AA-4659-A2DF-25C599F3A390}" type="pres">
      <dgm:prSet presAssocID="{6B85ADF7-4402-45C6-AC3A-FAB121A2100C}" presName="Image3" presStyleCnt="0"/>
      <dgm:spPr/>
    </dgm:pt>
    <dgm:pt modelId="{658AD648-073D-45E5-808C-CEE5CAD7DEE1}" type="pres">
      <dgm:prSet presAssocID="{6B85ADF7-4402-45C6-AC3A-FAB121A2100C}" presName="Image" presStyleLbl="alignImgPlace1" presStyleIdx="2" presStyleCnt="5" custLinFactNeighborX="-22106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n-GB"/>
        </a:p>
      </dgm:t>
    </dgm:pt>
    <dgm:pt modelId="{987254C2-7AB2-486B-9392-B48F3B7AC9A9}" type="pres">
      <dgm:prSet presAssocID="{6B85ADF7-4402-45C6-AC3A-FAB121A2100C}" presName="Accent3" presStyleCnt="0"/>
      <dgm:spPr/>
    </dgm:pt>
    <dgm:pt modelId="{EF078F96-ACD3-43CC-A2B7-7A92129D6334}" type="pres">
      <dgm:prSet presAssocID="{6B85ADF7-4402-45C6-AC3A-FAB121A2100C}" presName="Accent" presStyleLbl="parChTrans1D1" presStyleIdx="2" presStyleCnt="5" custLinFactNeighborX="-24611"/>
      <dgm:spPr/>
    </dgm:pt>
    <dgm:pt modelId="{93B993B8-D531-4812-94FB-2A5879489FB8}" type="pres">
      <dgm:prSet presAssocID="{6B85ADF7-4402-45C6-AC3A-FAB121A2100C}" presName="Text3" presStyleLbl="alignImgPlace1" presStyleIdx="2" presStyleCnt="5" custLinFactNeighborX="-246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721A20F-940B-46B8-A703-142184C379C3}" type="pres">
      <dgm:prSet presAssocID="{48ECB8B2-5979-4D22-A1E3-D3D4B9D2C6B1}" presName="Image4" presStyleCnt="0"/>
      <dgm:spPr/>
    </dgm:pt>
    <dgm:pt modelId="{450B4353-4D5D-436C-B0EB-D5E697E94A6A}" type="pres">
      <dgm:prSet presAssocID="{48ECB8B2-5979-4D22-A1E3-D3D4B9D2C6B1}" presName="Image" presStyleLbl="alignImgPlace1" presStyleIdx="3" presStyleCnt="5" custScaleX="198898" custScaleY="156886" custLinFactX="58202" custLinFactY="46193" custLinFactNeighborX="100000" custLinFactNeighborY="100000"/>
      <dgm:spPr>
        <a:blipFill>
          <a:blip xmlns:r="http://schemas.openxmlformats.org/officeDocument/2006/relationships" r:embed="rId4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GB"/>
        </a:p>
      </dgm:t>
    </dgm:pt>
    <dgm:pt modelId="{45DFCB4B-DC2A-4368-8CBF-7D21B35682C9}" type="pres">
      <dgm:prSet presAssocID="{48ECB8B2-5979-4D22-A1E3-D3D4B9D2C6B1}" presName="Accent4" presStyleCnt="0"/>
      <dgm:spPr/>
    </dgm:pt>
    <dgm:pt modelId="{93BAFAA1-0B55-4108-9597-93D6178A2087}" type="pres">
      <dgm:prSet presAssocID="{48ECB8B2-5979-4D22-A1E3-D3D4B9D2C6B1}" presName="Accent" presStyleLbl="parChTrans1D1" presStyleIdx="3" presStyleCnt="5" custScaleX="198898" custScaleY="152091" custLinFactX="99233" custLinFactY="83055" custLinFactNeighborX="100000" custLinFactNeighborY="100000"/>
      <dgm:spPr/>
    </dgm:pt>
    <dgm:pt modelId="{A7BF5FBE-4939-4A10-B7F4-7D3455DEE7DC}" type="pres">
      <dgm:prSet presAssocID="{48ECB8B2-5979-4D22-A1E3-D3D4B9D2C6B1}" presName="Text4" presStyleLbl="alignImgPlace1" presStyleIdx="3" presStyleCnt="5" custScaleX="198898" custScaleY="152091" custLinFactX="99233" custLinFactY="149927" custLinFactNeighborX="100000" custLinFactNeighborY="2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B9F55D7-CF8C-4C85-965B-379677BD18E3}" type="pres">
      <dgm:prSet presAssocID="{0B13D227-F353-48E4-9CF7-4770E2B00C6B}" presName="Image5" presStyleCnt="0"/>
      <dgm:spPr/>
    </dgm:pt>
    <dgm:pt modelId="{71F6C80D-511B-495D-A8A0-FFF9EF50B454}" type="pres">
      <dgm:prSet presAssocID="{0B13D227-F353-48E4-9CF7-4770E2B00C6B}" presName="Image" presStyleLbl="alignImgPlace1" presStyleIdx="4" presStyleCnt="5" custLinFactNeighborX="-36284" custLinFactNeighborY="0"/>
      <dgm:spPr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GB"/>
        </a:p>
      </dgm:t>
    </dgm:pt>
    <dgm:pt modelId="{E01F401E-35B8-4140-8D06-F7EE38C09554}" type="pres">
      <dgm:prSet presAssocID="{0B13D227-F353-48E4-9CF7-4770E2B00C6B}" presName="Accent5" presStyleCnt="0"/>
      <dgm:spPr/>
    </dgm:pt>
    <dgm:pt modelId="{E42E3DC7-A6E0-4A54-BBE9-139F4DBDA83A}" type="pres">
      <dgm:prSet presAssocID="{0B13D227-F353-48E4-9CF7-4770E2B00C6B}" presName="Accent" presStyleLbl="parChTrans1D1" presStyleIdx="4" presStyleCnt="5" custLinFactNeighborX="-41128" custLinFactNeighborY="0"/>
      <dgm:spPr/>
    </dgm:pt>
    <dgm:pt modelId="{D05A48F8-4BFF-4EC4-A72E-8ABEE5ED464D}" type="pres">
      <dgm:prSet presAssocID="{0B13D227-F353-48E4-9CF7-4770E2B00C6B}" presName="Text5" presStyleLbl="alignImgPlace1" presStyleIdx="4" presStyleCnt="5" custLinFactNeighborX="-41128" custLinFactNeighborY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C0E157A-0E3D-4C70-9108-83F5CF7D1510}" type="presOf" srcId="{5376B653-E0D7-4139-A804-26989845213A}" destId="{B9C9CBDF-E6D2-43E2-AAAD-82489D7263A7}" srcOrd="0" destOrd="0" presId="urn:microsoft.com/office/officeart/2011/layout/ThemePictureAccent"/>
    <dgm:cxn modelId="{47BE2B70-3979-47FB-B5CC-583756474003}" srcId="{77E4CBBC-212F-474D-AEF3-EC029745F077}" destId="{48ECB8B2-5979-4D22-A1E3-D3D4B9D2C6B1}" srcOrd="3" destOrd="0" parTransId="{BE33E319-B54C-479C-AE37-EF3A8F1E8CFC}" sibTransId="{3650B81E-629D-41C6-892F-CA41CC717756}"/>
    <dgm:cxn modelId="{23114560-7470-432F-B5E4-2CA67A7B44ED}" srcId="{77E4CBBC-212F-474D-AEF3-EC029745F077}" destId="{0B13D227-F353-48E4-9CF7-4770E2B00C6B}" srcOrd="4" destOrd="0" parTransId="{AF2B36AF-5D77-4FEC-9B45-13472D471F8C}" sibTransId="{1641ACD8-F32E-49C8-A560-FD2A7BDE4C8A}"/>
    <dgm:cxn modelId="{BF03DAEF-956F-4154-A86D-CFCE1348AE58}" srcId="{77E4CBBC-212F-474D-AEF3-EC029745F077}" destId="{6B85ADF7-4402-45C6-AC3A-FAB121A2100C}" srcOrd="2" destOrd="0" parTransId="{FD5825BD-B876-433A-B1C0-B8E6406CB35C}" sibTransId="{E7DA41B1-9124-4D3F-A945-97159AEF0437}"/>
    <dgm:cxn modelId="{136AEF56-B93D-4B58-B8A9-EF7CBAB680A7}" type="presOf" srcId="{6B85ADF7-4402-45C6-AC3A-FAB121A2100C}" destId="{93B993B8-D531-4812-94FB-2A5879489FB8}" srcOrd="0" destOrd="0" presId="urn:microsoft.com/office/officeart/2011/layout/ThemePictureAccent"/>
    <dgm:cxn modelId="{C7D81A45-9844-4BEE-B5AD-E297D0673CDD}" type="presOf" srcId="{48ECB8B2-5979-4D22-A1E3-D3D4B9D2C6B1}" destId="{A7BF5FBE-4939-4A10-B7F4-7D3455DEE7DC}" srcOrd="0" destOrd="0" presId="urn:microsoft.com/office/officeart/2011/layout/ThemePictureAccent"/>
    <dgm:cxn modelId="{249A0AE7-03FF-4AB9-9DE4-200B9CDDDE9C}" type="presOf" srcId="{0B13D227-F353-48E4-9CF7-4770E2B00C6B}" destId="{D05A48F8-4BFF-4EC4-A72E-8ABEE5ED464D}" srcOrd="0" destOrd="0" presId="urn:microsoft.com/office/officeart/2011/layout/ThemePictureAccent"/>
    <dgm:cxn modelId="{0D2A64A3-2AFF-4096-99A3-5F24BB520BA6}" srcId="{77E4CBBC-212F-474D-AEF3-EC029745F077}" destId="{5376B653-E0D7-4139-A804-26989845213A}" srcOrd="0" destOrd="0" parTransId="{69D869A4-491D-4190-ACD0-21703D54E12B}" sibTransId="{CB8C3A74-E024-4331-93FC-282D8584918A}"/>
    <dgm:cxn modelId="{ADEB0910-E224-45FA-9AE5-46BFB995DB03}" type="presOf" srcId="{DE264F5C-F377-44F0-926D-C291EFED3BBE}" destId="{19B97A0D-6AF1-4D7E-92D3-9748A879E5D0}" srcOrd="0" destOrd="0" presId="urn:microsoft.com/office/officeart/2011/layout/ThemePictureAccent"/>
    <dgm:cxn modelId="{F2F4CBEE-E4FC-4657-A4D6-8A05B1559F6A}" type="presOf" srcId="{77E4CBBC-212F-474D-AEF3-EC029745F077}" destId="{1693F78C-EE2F-4F26-8F34-1B5A9E121A73}" srcOrd="0" destOrd="0" presId="urn:microsoft.com/office/officeart/2011/layout/ThemePictureAccent"/>
    <dgm:cxn modelId="{6618989E-48B5-4D25-9CA9-D1950A734F21}" srcId="{77E4CBBC-212F-474D-AEF3-EC029745F077}" destId="{DE264F5C-F377-44F0-926D-C291EFED3BBE}" srcOrd="1" destOrd="0" parTransId="{158B5C72-40BA-42DE-AA82-24E484E797BB}" sibTransId="{A02AD535-AAE2-4599-BF4D-5C1301359D70}"/>
    <dgm:cxn modelId="{82340A7A-AFE9-4A40-8384-A215B3E3AE13}" type="presParOf" srcId="{1693F78C-EE2F-4F26-8F34-1B5A9E121A73}" destId="{B74CBF5A-41EF-4001-98A8-64BC38E3032C}" srcOrd="0" destOrd="0" presId="urn:microsoft.com/office/officeart/2011/layout/ThemePictureAccent"/>
    <dgm:cxn modelId="{64FBEBB2-9971-45EE-8C2E-ABA0680C6417}" type="presParOf" srcId="{B74CBF5A-41EF-4001-98A8-64BC38E3032C}" destId="{A527CBE8-98B4-4CA1-9EE5-5C0D158ED4FA}" srcOrd="0" destOrd="0" presId="urn:microsoft.com/office/officeart/2011/layout/ThemePictureAccent"/>
    <dgm:cxn modelId="{186AD7E8-B26A-4C36-908B-B78A38D95EB4}" type="presParOf" srcId="{1693F78C-EE2F-4F26-8F34-1B5A9E121A73}" destId="{90E79F8B-FFB5-4612-BD7F-168E33CD029A}" srcOrd="1" destOrd="0" presId="urn:microsoft.com/office/officeart/2011/layout/ThemePictureAccent"/>
    <dgm:cxn modelId="{8EF11252-A96C-41BC-87C4-9427C9C1689D}" type="presParOf" srcId="{90E79F8B-FFB5-4612-BD7F-168E33CD029A}" destId="{690706F3-14FB-43A9-B6FC-7FE2F5DB6892}" srcOrd="0" destOrd="0" presId="urn:microsoft.com/office/officeart/2011/layout/ThemePictureAccent"/>
    <dgm:cxn modelId="{1B105609-6939-4EEC-B532-9D9C35E7C607}" type="presParOf" srcId="{1693F78C-EE2F-4F26-8F34-1B5A9E121A73}" destId="{B9C9CBDF-E6D2-43E2-AAAD-82489D7263A7}" srcOrd="2" destOrd="0" presId="urn:microsoft.com/office/officeart/2011/layout/ThemePictureAccent"/>
    <dgm:cxn modelId="{D90EB67D-C344-49A4-89DD-505A9FB3D907}" type="presParOf" srcId="{1693F78C-EE2F-4F26-8F34-1B5A9E121A73}" destId="{3ABFF108-ABB0-4490-85A0-E2AC68A49D3D}" srcOrd="3" destOrd="0" presId="urn:microsoft.com/office/officeart/2011/layout/ThemePictureAccent"/>
    <dgm:cxn modelId="{06D8FE78-4303-474D-82A0-2957B2067621}" type="presParOf" srcId="{3ABFF108-ABB0-4490-85A0-E2AC68A49D3D}" destId="{D073BBDF-1867-4F7F-B6CD-ECEE353EF5A6}" srcOrd="0" destOrd="0" presId="urn:microsoft.com/office/officeart/2011/layout/ThemePictureAccent"/>
    <dgm:cxn modelId="{B6F4C321-BEDB-4EA9-AADA-00A0BFD37E51}" type="presParOf" srcId="{1693F78C-EE2F-4F26-8F34-1B5A9E121A73}" destId="{9F830B65-1E6D-43B1-AA31-83E66E8014F0}" srcOrd="4" destOrd="0" presId="urn:microsoft.com/office/officeart/2011/layout/ThemePictureAccent"/>
    <dgm:cxn modelId="{B105AD62-996E-48DA-9869-954BB57E9EE3}" type="presParOf" srcId="{9F830B65-1E6D-43B1-AA31-83E66E8014F0}" destId="{07F5A823-D958-49DB-9D17-9BE21025D4AA}" srcOrd="0" destOrd="0" presId="urn:microsoft.com/office/officeart/2011/layout/ThemePictureAccent"/>
    <dgm:cxn modelId="{FB5012B4-A1A7-4915-9554-6D6B3A20711F}" type="presParOf" srcId="{1693F78C-EE2F-4F26-8F34-1B5A9E121A73}" destId="{19B97A0D-6AF1-4D7E-92D3-9748A879E5D0}" srcOrd="5" destOrd="0" presId="urn:microsoft.com/office/officeart/2011/layout/ThemePictureAccent"/>
    <dgm:cxn modelId="{B04B7FB6-5042-486A-9980-59A12C2E7463}" type="presParOf" srcId="{1693F78C-EE2F-4F26-8F34-1B5A9E121A73}" destId="{8A3B4084-79AA-4659-A2DF-25C599F3A390}" srcOrd="6" destOrd="0" presId="urn:microsoft.com/office/officeart/2011/layout/ThemePictureAccent"/>
    <dgm:cxn modelId="{C7B6565F-A0F8-4FFE-971D-03329CD69744}" type="presParOf" srcId="{8A3B4084-79AA-4659-A2DF-25C599F3A390}" destId="{658AD648-073D-45E5-808C-CEE5CAD7DEE1}" srcOrd="0" destOrd="0" presId="urn:microsoft.com/office/officeart/2011/layout/ThemePictureAccent"/>
    <dgm:cxn modelId="{3E6B8521-A58F-4B7E-AFD1-B20FAA03465B}" type="presParOf" srcId="{1693F78C-EE2F-4F26-8F34-1B5A9E121A73}" destId="{987254C2-7AB2-486B-9392-B48F3B7AC9A9}" srcOrd="7" destOrd="0" presId="urn:microsoft.com/office/officeart/2011/layout/ThemePictureAccent"/>
    <dgm:cxn modelId="{7A490616-62FD-4D69-A0CC-E712EB18ED97}" type="presParOf" srcId="{987254C2-7AB2-486B-9392-B48F3B7AC9A9}" destId="{EF078F96-ACD3-43CC-A2B7-7A92129D6334}" srcOrd="0" destOrd="0" presId="urn:microsoft.com/office/officeart/2011/layout/ThemePictureAccent"/>
    <dgm:cxn modelId="{EAE9091B-C994-43C7-BEAD-390316846DBB}" type="presParOf" srcId="{1693F78C-EE2F-4F26-8F34-1B5A9E121A73}" destId="{93B993B8-D531-4812-94FB-2A5879489FB8}" srcOrd="8" destOrd="0" presId="urn:microsoft.com/office/officeart/2011/layout/ThemePictureAccent"/>
    <dgm:cxn modelId="{333DADE7-CCE5-4576-8DF5-1BB91F5D26DC}" type="presParOf" srcId="{1693F78C-EE2F-4F26-8F34-1B5A9E121A73}" destId="{2721A20F-940B-46B8-A703-142184C379C3}" srcOrd="9" destOrd="0" presId="urn:microsoft.com/office/officeart/2011/layout/ThemePictureAccent"/>
    <dgm:cxn modelId="{CE08C148-E235-4E29-8DA9-92D8AE00B8D6}" type="presParOf" srcId="{2721A20F-940B-46B8-A703-142184C379C3}" destId="{450B4353-4D5D-436C-B0EB-D5E697E94A6A}" srcOrd="0" destOrd="0" presId="urn:microsoft.com/office/officeart/2011/layout/ThemePictureAccent"/>
    <dgm:cxn modelId="{F76551DC-179B-4D78-B74A-A0D61A275FD5}" type="presParOf" srcId="{1693F78C-EE2F-4F26-8F34-1B5A9E121A73}" destId="{45DFCB4B-DC2A-4368-8CBF-7D21B35682C9}" srcOrd="10" destOrd="0" presId="urn:microsoft.com/office/officeart/2011/layout/ThemePictureAccent"/>
    <dgm:cxn modelId="{1ACFEA8F-4273-4069-B410-7F3DCCC1BBFC}" type="presParOf" srcId="{45DFCB4B-DC2A-4368-8CBF-7D21B35682C9}" destId="{93BAFAA1-0B55-4108-9597-93D6178A2087}" srcOrd="0" destOrd="0" presId="urn:microsoft.com/office/officeart/2011/layout/ThemePictureAccent"/>
    <dgm:cxn modelId="{65F3ECBB-F5CC-491E-ADC9-3FA06165C971}" type="presParOf" srcId="{1693F78C-EE2F-4F26-8F34-1B5A9E121A73}" destId="{A7BF5FBE-4939-4A10-B7F4-7D3455DEE7DC}" srcOrd="11" destOrd="0" presId="urn:microsoft.com/office/officeart/2011/layout/ThemePictureAccent"/>
    <dgm:cxn modelId="{5D956358-22E0-45AC-8A45-F9837D4FA256}" type="presParOf" srcId="{1693F78C-EE2F-4F26-8F34-1B5A9E121A73}" destId="{2B9F55D7-CF8C-4C85-965B-379677BD18E3}" srcOrd="12" destOrd="0" presId="urn:microsoft.com/office/officeart/2011/layout/ThemePictureAccent"/>
    <dgm:cxn modelId="{ADB1DF7F-1DC3-421C-B63D-B403A09DC230}" type="presParOf" srcId="{2B9F55D7-CF8C-4C85-965B-379677BD18E3}" destId="{71F6C80D-511B-495D-A8A0-FFF9EF50B454}" srcOrd="0" destOrd="0" presId="urn:microsoft.com/office/officeart/2011/layout/ThemePictureAccent"/>
    <dgm:cxn modelId="{D3C910C0-1727-4081-8966-44F0E8D70C08}" type="presParOf" srcId="{1693F78C-EE2F-4F26-8F34-1B5A9E121A73}" destId="{E01F401E-35B8-4140-8D06-F7EE38C09554}" srcOrd="13" destOrd="0" presId="urn:microsoft.com/office/officeart/2011/layout/ThemePictureAccent"/>
    <dgm:cxn modelId="{6F33162A-B8A3-4E74-BC5A-DE47D9DBDF93}" type="presParOf" srcId="{E01F401E-35B8-4140-8D06-F7EE38C09554}" destId="{E42E3DC7-A6E0-4A54-BBE9-139F4DBDA83A}" srcOrd="0" destOrd="0" presId="urn:microsoft.com/office/officeart/2011/layout/ThemePictureAccent"/>
    <dgm:cxn modelId="{2CBAB37D-D06E-41AC-A8FD-5BEC76C45B3A}" type="presParOf" srcId="{1693F78C-EE2F-4F26-8F34-1B5A9E121A73}" destId="{D05A48F8-4BFF-4EC4-A72E-8ABEE5ED464D}" srcOrd="14" destOrd="0" presId="urn:microsoft.com/office/officeart/2011/layout/ThemePicture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D85937-8299-4B57-AB98-1DE7975AD56D}" type="doc">
      <dgm:prSet loTypeId="urn:microsoft.com/office/officeart/2005/8/layout/process5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GB"/>
        </a:p>
      </dgm:t>
    </dgm:pt>
    <dgm:pt modelId="{56F134F3-975A-4775-BBBD-36C4BEEE9DD6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geometry model (.TG3) file</a:t>
          </a:r>
          <a:endParaRPr lang="en-GB" b="1" dirty="0"/>
        </a:p>
      </dgm:t>
    </dgm:pt>
    <dgm:pt modelId="{B35D41FD-B134-4648-874F-6DFD22FBE473}" type="parTrans" cxnId="{BD87B58E-6919-4752-8130-AB925F702485}">
      <dgm:prSet/>
      <dgm:spPr/>
      <dgm:t>
        <a:bodyPr/>
        <a:lstStyle/>
        <a:p>
          <a:endParaRPr lang="en-GB"/>
        </a:p>
      </dgm:t>
    </dgm:pt>
    <dgm:pt modelId="{E47B3DAC-D62E-4061-AE72-9246C2CAB41E}" type="sibTrans" cxnId="{BD87B58E-6919-4752-8130-AB925F702485}">
      <dgm:prSet/>
      <dgm:spPr/>
      <dgm:t>
        <a:bodyPr/>
        <a:lstStyle/>
        <a:p>
          <a:endParaRPr lang="en-GB"/>
        </a:p>
      </dgm:t>
    </dgm:pt>
    <dgm:pt modelId="{18E0A2D5-B29A-4635-88EE-825D8AB976C8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export of </a:t>
          </a:r>
          <a:r>
            <a:rPr lang="en-GB" b="1" dirty="0" err="1" smtClean="0"/>
            <a:t>Abaqus</a:t>
          </a:r>
          <a:r>
            <a:rPr lang="en-GB" b="1" dirty="0" smtClean="0"/>
            <a:t> input (.INP) file</a:t>
          </a:r>
          <a:endParaRPr lang="en-GB" b="1" dirty="0"/>
        </a:p>
      </dgm:t>
    </dgm:pt>
    <dgm:pt modelId="{8D8D8A46-B39C-42E1-A1C3-877AA54746ED}" type="parTrans" cxnId="{D02011D3-478B-45E6-939E-36721C84CD14}">
      <dgm:prSet/>
      <dgm:spPr/>
      <dgm:t>
        <a:bodyPr/>
        <a:lstStyle/>
        <a:p>
          <a:endParaRPr lang="en-GB"/>
        </a:p>
      </dgm:t>
    </dgm:pt>
    <dgm:pt modelId="{A76FFFE5-7E09-40FD-BDAD-5A1416068502}" type="sibTrans" cxnId="{D02011D3-478B-45E6-939E-36721C84CD14}">
      <dgm:prSet/>
      <dgm:spPr/>
      <dgm:t>
        <a:bodyPr/>
        <a:lstStyle/>
        <a:p>
          <a:endParaRPr lang="en-GB"/>
        </a:p>
      </dgm:t>
    </dgm:pt>
    <dgm:pt modelId="{C4B5019F-AAE9-4EAD-9454-D6EE3C83CAEA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smtClean="0"/>
            <a:t>Customisation </a:t>
          </a:r>
          <a:br>
            <a:rPr lang="en-GB" b="1" dirty="0" smtClean="0"/>
          </a:br>
          <a:r>
            <a:rPr lang="en-GB" b="1" dirty="0" smtClean="0"/>
            <a:t>of .INP file</a:t>
          </a:r>
          <a:endParaRPr lang="en-GB" b="1" dirty="0"/>
        </a:p>
      </dgm:t>
    </dgm:pt>
    <dgm:pt modelId="{8CA5B4F6-9EED-4E86-9EC6-526BFB00BF30}" type="parTrans" cxnId="{1B64B3C1-A388-4D51-935C-B03F1B822377}">
      <dgm:prSet/>
      <dgm:spPr/>
      <dgm:t>
        <a:bodyPr/>
        <a:lstStyle/>
        <a:p>
          <a:endParaRPr lang="en-GB"/>
        </a:p>
      </dgm:t>
    </dgm:pt>
    <dgm:pt modelId="{7B02B044-A063-461B-B5E9-F1A69A8BD0E6}" type="sibTrans" cxnId="{1B64B3C1-A388-4D51-935C-B03F1B822377}">
      <dgm:prSet/>
      <dgm:spPr/>
      <dgm:t>
        <a:bodyPr/>
        <a:lstStyle/>
        <a:p>
          <a:endParaRPr lang="en-GB"/>
        </a:p>
      </dgm:t>
    </dgm:pt>
    <dgm:pt modelId="{3D1A4660-492B-43AC-99D8-21D3EF1F7647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smtClean="0"/>
            <a:t>Abaqus simulations</a:t>
          </a:r>
        </a:p>
        <a:p>
          <a:pPr algn="l"/>
          <a:r>
            <a:rPr lang="en-GB" b="1" smtClean="0"/>
            <a:t>* Elastic</a:t>
          </a:r>
          <a:br>
            <a:rPr lang="en-GB" b="1" smtClean="0"/>
          </a:br>
          <a:r>
            <a:rPr lang="en-GB" b="1" smtClean="0"/>
            <a:t>* Thermo-mechanical</a:t>
          </a:r>
          <a:br>
            <a:rPr lang="en-GB" b="1" smtClean="0"/>
          </a:br>
          <a:r>
            <a:rPr lang="en-GB" b="1" smtClean="0"/>
            <a:t>* (Damage)</a:t>
          </a:r>
          <a:endParaRPr lang="en-GB" b="1" dirty="0"/>
        </a:p>
      </dgm:t>
    </dgm:pt>
    <dgm:pt modelId="{365E34E6-9725-4CFA-9C70-EF7F3507FAA5}" type="parTrans" cxnId="{7AD882A8-ACA0-46E1-A6CD-45EA310B703F}">
      <dgm:prSet/>
      <dgm:spPr/>
      <dgm:t>
        <a:bodyPr/>
        <a:lstStyle/>
        <a:p>
          <a:endParaRPr lang="en-GB"/>
        </a:p>
      </dgm:t>
    </dgm:pt>
    <dgm:pt modelId="{32EC0BDF-600A-425E-B448-03CEA6B7A27F}" type="sibTrans" cxnId="{7AD882A8-ACA0-46E1-A6CD-45EA310B703F}">
      <dgm:prSet/>
      <dgm:spPr/>
      <dgm:t>
        <a:bodyPr/>
        <a:lstStyle/>
        <a:p>
          <a:endParaRPr lang="en-GB"/>
        </a:p>
      </dgm:t>
    </dgm:pt>
    <dgm:pt modelId="{EE197D9F-725F-49AD-837C-6311D0666652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Abaqus</a:t>
          </a:r>
          <a:r>
            <a:rPr lang="en-GB" b="1" dirty="0" smtClean="0"/>
            <a:t> script for result file (.ODB) exploitation.</a:t>
          </a:r>
          <a:br>
            <a:rPr lang="en-GB" b="1" dirty="0" smtClean="0"/>
          </a:br>
          <a:r>
            <a:rPr lang="en-GB" b="1" dirty="0" smtClean="0"/>
            <a:t/>
          </a:r>
          <a:br>
            <a:rPr lang="en-GB" b="1" dirty="0" smtClean="0"/>
          </a:br>
          <a:r>
            <a:rPr lang="en-GB" b="1" dirty="0" smtClean="0"/>
            <a:t>RVE material properties</a:t>
          </a:r>
          <a:endParaRPr lang="en-GB" b="1" dirty="0"/>
        </a:p>
      </dgm:t>
    </dgm:pt>
    <dgm:pt modelId="{B7CA6668-DAA8-4CC4-B84E-4967537FD455}" type="parTrans" cxnId="{55659174-0AF3-46AA-AA4C-F6D44DE225C3}">
      <dgm:prSet/>
      <dgm:spPr/>
      <dgm:t>
        <a:bodyPr/>
        <a:lstStyle/>
        <a:p>
          <a:endParaRPr lang="en-GB"/>
        </a:p>
      </dgm:t>
    </dgm:pt>
    <dgm:pt modelId="{75A748E1-A999-4A5B-82B3-CD900F592E06}" type="sibTrans" cxnId="{55659174-0AF3-46AA-AA4C-F6D44DE225C3}">
      <dgm:prSet/>
      <dgm:spPr/>
      <dgm:t>
        <a:bodyPr/>
        <a:lstStyle/>
        <a:p>
          <a:endParaRPr lang="en-GB"/>
        </a:p>
      </dgm:t>
    </dgm:pt>
    <dgm:pt modelId="{1B21C4EB-884A-4DB8-9480-D74B10AF3CA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Material properties for yarn fibres and matrix (manufacturer data)</a:t>
          </a:r>
          <a:endParaRPr lang="en-GB" b="1" dirty="0"/>
        </a:p>
      </dgm:t>
    </dgm:pt>
    <dgm:pt modelId="{479F8952-486B-4FC2-BB6B-A8B7804F626E}" type="parTrans" cxnId="{40A43C3C-8A6F-4F6D-A7A4-447CBE836899}">
      <dgm:prSet/>
      <dgm:spPr/>
      <dgm:t>
        <a:bodyPr/>
        <a:lstStyle/>
        <a:p>
          <a:endParaRPr lang="en-GB"/>
        </a:p>
      </dgm:t>
    </dgm:pt>
    <dgm:pt modelId="{C7699FE5-8942-4882-8024-416E1BAFB325}" type="sibTrans" cxnId="{40A43C3C-8A6F-4F6D-A7A4-447CBE836899}">
      <dgm:prSet/>
      <dgm:spPr/>
      <dgm:t>
        <a:bodyPr/>
        <a:lstStyle/>
        <a:p>
          <a:endParaRPr lang="en-GB"/>
        </a:p>
      </dgm:t>
    </dgm:pt>
    <dgm:pt modelId="{45455EBF-3157-46A6-9321-25C07C7BAD74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Micro-scale simulation for yarn material properties</a:t>
          </a:r>
          <a:endParaRPr lang="en-GB" b="1" dirty="0"/>
        </a:p>
      </dgm:t>
    </dgm:pt>
    <dgm:pt modelId="{ECEEC9A6-F18E-4147-8086-8CF6AF62B183}" type="parTrans" cxnId="{55D260F2-0705-4C89-A664-BB018E4AAC69}">
      <dgm:prSet/>
      <dgm:spPr/>
      <dgm:t>
        <a:bodyPr/>
        <a:lstStyle/>
        <a:p>
          <a:endParaRPr lang="en-GB"/>
        </a:p>
      </dgm:t>
    </dgm:pt>
    <dgm:pt modelId="{FA4A56B7-50F2-40DA-B438-2651840869B0}" type="sibTrans" cxnId="{55D260F2-0705-4C89-A664-BB018E4AAC69}">
      <dgm:prSet/>
      <dgm:spPr/>
      <dgm:t>
        <a:bodyPr/>
        <a:lstStyle/>
        <a:p>
          <a:endParaRPr lang="en-GB"/>
        </a:p>
      </dgm:t>
    </dgm:pt>
    <dgm:pt modelId="{7F93877E-1412-4425-A5B7-A8E06DABE75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GB" b="1" dirty="0" smtClean="0"/>
            <a:t>Reporting of results:</a:t>
          </a:r>
        </a:p>
        <a:p>
          <a:pPr marL="0" indent="0" algn="l">
            <a:tabLst/>
          </a:pPr>
          <a:r>
            <a:rPr lang="en-GB" b="1" dirty="0" smtClean="0"/>
            <a:t>* Material properties</a:t>
          </a:r>
        </a:p>
        <a:p>
          <a:pPr marL="0" indent="0" algn="l">
            <a:tabLst/>
          </a:pPr>
          <a:r>
            <a:rPr lang="en-GB" b="1" dirty="0" smtClean="0"/>
            <a:t>* Stress fields</a:t>
          </a:r>
          <a:br>
            <a:rPr lang="en-GB" b="1" dirty="0" smtClean="0"/>
          </a:br>
          <a:r>
            <a:rPr lang="en-GB" b="1" dirty="0" smtClean="0"/>
            <a:t>* Strain fields</a:t>
          </a:r>
          <a:endParaRPr lang="en-GB" b="1" dirty="0"/>
        </a:p>
      </dgm:t>
    </dgm:pt>
    <dgm:pt modelId="{B3C68047-5584-4EBF-9111-3F316CEAE36D}" type="parTrans" cxnId="{94C20283-2841-4890-B711-F5837F3758DE}">
      <dgm:prSet/>
      <dgm:spPr/>
      <dgm:t>
        <a:bodyPr/>
        <a:lstStyle/>
        <a:p>
          <a:endParaRPr lang="en-GB"/>
        </a:p>
      </dgm:t>
    </dgm:pt>
    <dgm:pt modelId="{28DF2FD8-B2EE-490F-9C68-CA0712CC5F64}" type="sibTrans" cxnId="{94C20283-2841-4890-B711-F5837F3758DE}">
      <dgm:prSet/>
      <dgm:spPr/>
      <dgm:t>
        <a:bodyPr/>
        <a:lstStyle/>
        <a:p>
          <a:endParaRPr lang="en-GB"/>
        </a:p>
      </dgm:t>
    </dgm:pt>
    <dgm:pt modelId="{425A549B-3C3C-4D58-BC3D-DD0D845EA742}" type="pres">
      <dgm:prSet presAssocID="{3ED85937-8299-4B57-AB98-1DE7975AD56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43CDC9D-40A5-4DF7-ADC8-F8D00CC73CCF}" type="pres">
      <dgm:prSet presAssocID="{1B21C4EB-884A-4DB8-9480-D74B10AF3CA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CCB32B-4B38-4F78-AEA0-B2DDDDEE215E}" type="pres">
      <dgm:prSet presAssocID="{C7699FE5-8942-4882-8024-416E1BAFB325}" presName="sibTrans" presStyleLbl="sibTrans2D1" presStyleIdx="0" presStyleCnt="7"/>
      <dgm:spPr/>
      <dgm:t>
        <a:bodyPr/>
        <a:lstStyle/>
        <a:p>
          <a:endParaRPr lang="en-GB"/>
        </a:p>
      </dgm:t>
    </dgm:pt>
    <dgm:pt modelId="{13F79D0F-580D-4609-9E7E-8DF7C90382B0}" type="pres">
      <dgm:prSet presAssocID="{C7699FE5-8942-4882-8024-416E1BAFB325}" presName="connectorText" presStyleLbl="sibTrans2D1" presStyleIdx="0" presStyleCnt="7"/>
      <dgm:spPr/>
      <dgm:t>
        <a:bodyPr/>
        <a:lstStyle/>
        <a:p>
          <a:endParaRPr lang="en-GB"/>
        </a:p>
      </dgm:t>
    </dgm:pt>
    <dgm:pt modelId="{ADD19143-A946-473A-B2C6-1ABCCA48C3CE}" type="pres">
      <dgm:prSet presAssocID="{45455EBF-3157-46A6-9321-25C07C7BAD7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D38BA7D-986F-4423-B0B3-8044E6FB1589}" type="pres">
      <dgm:prSet presAssocID="{FA4A56B7-50F2-40DA-B438-2651840869B0}" presName="sibTrans" presStyleLbl="sibTrans2D1" presStyleIdx="1" presStyleCnt="7"/>
      <dgm:spPr/>
      <dgm:t>
        <a:bodyPr/>
        <a:lstStyle/>
        <a:p>
          <a:endParaRPr lang="en-GB"/>
        </a:p>
      </dgm:t>
    </dgm:pt>
    <dgm:pt modelId="{DD43320D-1814-4805-B141-F58A65038691}" type="pres">
      <dgm:prSet presAssocID="{FA4A56B7-50F2-40DA-B438-2651840869B0}" presName="connectorText" presStyleLbl="sibTrans2D1" presStyleIdx="1" presStyleCnt="7"/>
      <dgm:spPr/>
      <dgm:t>
        <a:bodyPr/>
        <a:lstStyle/>
        <a:p>
          <a:endParaRPr lang="en-GB"/>
        </a:p>
      </dgm:t>
    </dgm:pt>
    <dgm:pt modelId="{C881FEA6-18E3-4CF5-ACFD-D7D4A6CABED3}" type="pres">
      <dgm:prSet presAssocID="{56F134F3-975A-4775-BBBD-36C4BEEE9DD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8FA09C-951F-4332-A3BF-A4EC889E7D2E}" type="pres">
      <dgm:prSet presAssocID="{E47B3DAC-D62E-4061-AE72-9246C2CAB41E}" presName="sibTrans" presStyleLbl="sibTrans2D1" presStyleIdx="2" presStyleCnt="7"/>
      <dgm:spPr/>
      <dgm:t>
        <a:bodyPr/>
        <a:lstStyle/>
        <a:p>
          <a:endParaRPr lang="en-GB"/>
        </a:p>
      </dgm:t>
    </dgm:pt>
    <dgm:pt modelId="{76527FB7-3739-42B2-8568-1D0B53F05FC2}" type="pres">
      <dgm:prSet presAssocID="{E47B3DAC-D62E-4061-AE72-9246C2CAB41E}" presName="connectorText" presStyleLbl="sibTrans2D1" presStyleIdx="2" presStyleCnt="7"/>
      <dgm:spPr/>
      <dgm:t>
        <a:bodyPr/>
        <a:lstStyle/>
        <a:p>
          <a:endParaRPr lang="en-GB"/>
        </a:p>
      </dgm:t>
    </dgm:pt>
    <dgm:pt modelId="{1A58F794-171C-4E25-B557-552D4284B287}" type="pres">
      <dgm:prSet presAssocID="{18E0A2D5-B29A-4635-88EE-825D8AB976C8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BF5409C-A5BB-4E08-8805-00777CA7DE80}" type="pres">
      <dgm:prSet presAssocID="{A76FFFE5-7E09-40FD-BDAD-5A1416068502}" presName="sibTrans" presStyleLbl="sibTrans2D1" presStyleIdx="3" presStyleCnt="7"/>
      <dgm:spPr/>
      <dgm:t>
        <a:bodyPr/>
        <a:lstStyle/>
        <a:p>
          <a:endParaRPr lang="en-GB"/>
        </a:p>
      </dgm:t>
    </dgm:pt>
    <dgm:pt modelId="{49FE8CD0-EA8A-4895-9A86-81450F4522D1}" type="pres">
      <dgm:prSet presAssocID="{A76FFFE5-7E09-40FD-BDAD-5A1416068502}" presName="connectorText" presStyleLbl="sibTrans2D1" presStyleIdx="3" presStyleCnt="7"/>
      <dgm:spPr/>
      <dgm:t>
        <a:bodyPr/>
        <a:lstStyle/>
        <a:p>
          <a:endParaRPr lang="en-GB"/>
        </a:p>
      </dgm:t>
    </dgm:pt>
    <dgm:pt modelId="{E2926B78-5704-4DA2-92C0-CE117A132D61}" type="pres">
      <dgm:prSet presAssocID="{C4B5019F-AAE9-4EAD-9454-D6EE3C83CAE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9F81D4-43B8-4772-BB0F-8C321F0B7A13}" type="pres">
      <dgm:prSet presAssocID="{7B02B044-A063-461B-B5E9-F1A69A8BD0E6}" presName="sibTrans" presStyleLbl="sibTrans2D1" presStyleIdx="4" presStyleCnt="7"/>
      <dgm:spPr/>
      <dgm:t>
        <a:bodyPr/>
        <a:lstStyle/>
        <a:p>
          <a:endParaRPr lang="en-GB"/>
        </a:p>
      </dgm:t>
    </dgm:pt>
    <dgm:pt modelId="{21E55999-A5F9-45E6-AEC9-253E6B285218}" type="pres">
      <dgm:prSet presAssocID="{7B02B044-A063-461B-B5E9-F1A69A8BD0E6}" presName="connectorText" presStyleLbl="sibTrans2D1" presStyleIdx="4" presStyleCnt="7"/>
      <dgm:spPr/>
      <dgm:t>
        <a:bodyPr/>
        <a:lstStyle/>
        <a:p>
          <a:endParaRPr lang="en-GB"/>
        </a:p>
      </dgm:t>
    </dgm:pt>
    <dgm:pt modelId="{A3D7AB99-0F3B-413B-9053-ACA53B0B12DC}" type="pres">
      <dgm:prSet presAssocID="{3D1A4660-492B-43AC-99D8-21D3EF1F7647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643CDC8-C0F4-49CD-8C0A-26C727F700DE}" type="pres">
      <dgm:prSet presAssocID="{32EC0BDF-600A-425E-B448-03CEA6B7A27F}" presName="sibTrans" presStyleLbl="sibTrans2D1" presStyleIdx="5" presStyleCnt="7"/>
      <dgm:spPr/>
      <dgm:t>
        <a:bodyPr/>
        <a:lstStyle/>
        <a:p>
          <a:endParaRPr lang="en-GB"/>
        </a:p>
      </dgm:t>
    </dgm:pt>
    <dgm:pt modelId="{5C523DF6-C856-4119-B4A8-9A39E7D5979E}" type="pres">
      <dgm:prSet presAssocID="{32EC0BDF-600A-425E-B448-03CEA6B7A27F}" presName="connectorText" presStyleLbl="sibTrans2D1" presStyleIdx="5" presStyleCnt="7"/>
      <dgm:spPr/>
      <dgm:t>
        <a:bodyPr/>
        <a:lstStyle/>
        <a:p>
          <a:endParaRPr lang="en-GB"/>
        </a:p>
      </dgm:t>
    </dgm:pt>
    <dgm:pt modelId="{11F50ACB-3C61-4EB8-87CB-6D4346951F8D}" type="pres">
      <dgm:prSet presAssocID="{EE197D9F-725F-49AD-837C-6311D066665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99F1EE-F078-4C55-BB53-FDFF4E641555}" type="pres">
      <dgm:prSet presAssocID="{75A748E1-A999-4A5B-82B3-CD900F592E06}" presName="sibTrans" presStyleLbl="sibTrans2D1" presStyleIdx="6" presStyleCnt="7"/>
      <dgm:spPr/>
      <dgm:t>
        <a:bodyPr/>
        <a:lstStyle/>
        <a:p>
          <a:endParaRPr lang="en-GB"/>
        </a:p>
      </dgm:t>
    </dgm:pt>
    <dgm:pt modelId="{9411B603-FB86-49C0-9A98-D248985B5123}" type="pres">
      <dgm:prSet presAssocID="{75A748E1-A999-4A5B-82B3-CD900F592E06}" presName="connectorText" presStyleLbl="sibTrans2D1" presStyleIdx="6" presStyleCnt="7"/>
      <dgm:spPr/>
      <dgm:t>
        <a:bodyPr/>
        <a:lstStyle/>
        <a:p>
          <a:endParaRPr lang="en-GB"/>
        </a:p>
      </dgm:t>
    </dgm:pt>
    <dgm:pt modelId="{BF39E581-9772-43F6-95B1-94381AABEFF7}" type="pres">
      <dgm:prSet presAssocID="{7F93877E-1412-4425-A5B7-A8E06DABE75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897CDD3-4BEA-4481-A667-1FE73EFCCCD1}" type="presOf" srcId="{7B02B044-A063-461B-B5E9-F1A69A8BD0E6}" destId="{8C9F81D4-43B8-4772-BB0F-8C321F0B7A13}" srcOrd="0" destOrd="0" presId="urn:microsoft.com/office/officeart/2005/8/layout/process5"/>
    <dgm:cxn modelId="{0CB5CECF-E6A4-487C-BD15-AF95AE819E15}" type="presOf" srcId="{FA4A56B7-50F2-40DA-B438-2651840869B0}" destId="{DD43320D-1814-4805-B141-F58A65038691}" srcOrd="1" destOrd="0" presId="urn:microsoft.com/office/officeart/2005/8/layout/process5"/>
    <dgm:cxn modelId="{94C20283-2841-4890-B711-F5837F3758DE}" srcId="{3ED85937-8299-4B57-AB98-1DE7975AD56D}" destId="{7F93877E-1412-4425-A5B7-A8E06DABE75F}" srcOrd="7" destOrd="0" parTransId="{B3C68047-5584-4EBF-9111-3F316CEAE36D}" sibTransId="{28DF2FD8-B2EE-490F-9C68-CA0712CC5F64}"/>
    <dgm:cxn modelId="{55659174-0AF3-46AA-AA4C-F6D44DE225C3}" srcId="{3ED85937-8299-4B57-AB98-1DE7975AD56D}" destId="{EE197D9F-725F-49AD-837C-6311D0666652}" srcOrd="6" destOrd="0" parTransId="{B7CA6668-DAA8-4CC4-B84E-4967537FD455}" sibTransId="{75A748E1-A999-4A5B-82B3-CD900F592E06}"/>
    <dgm:cxn modelId="{8AB8AFBE-8280-4A62-88E5-4D266FFA62F2}" type="presOf" srcId="{32EC0BDF-600A-425E-B448-03CEA6B7A27F}" destId="{1643CDC8-C0F4-49CD-8C0A-26C727F700DE}" srcOrd="0" destOrd="0" presId="urn:microsoft.com/office/officeart/2005/8/layout/process5"/>
    <dgm:cxn modelId="{93503606-6BE0-41F6-8554-AC779AE9D52B}" type="presOf" srcId="{1B21C4EB-884A-4DB8-9480-D74B10AF3CAA}" destId="{943CDC9D-40A5-4DF7-ADC8-F8D00CC73CCF}" srcOrd="0" destOrd="0" presId="urn:microsoft.com/office/officeart/2005/8/layout/process5"/>
    <dgm:cxn modelId="{2EFFFEDB-F315-4565-B875-93BA6D0C32F0}" type="presOf" srcId="{EE197D9F-725F-49AD-837C-6311D0666652}" destId="{11F50ACB-3C61-4EB8-87CB-6D4346951F8D}" srcOrd="0" destOrd="0" presId="urn:microsoft.com/office/officeart/2005/8/layout/process5"/>
    <dgm:cxn modelId="{716E25D4-2B80-49DE-BD8D-588D9EF1DB05}" type="presOf" srcId="{C4B5019F-AAE9-4EAD-9454-D6EE3C83CAEA}" destId="{E2926B78-5704-4DA2-92C0-CE117A132D61}" srcOrd="0" destOrd="0" presId="urn:microsoft.com/office/officeart/2005/8/layout/process5"/>
    <dgm:cxn modelId="{5B7D4353-AD4C-4644-BF7D-16629F0A3636}" type="presOf" srcId="{45455EBF-3157-46A6-9321-25C07C7BAD74}" destId="{ADD19143-A946-473A-B2C6-1ABCCA48C3CE}" srcOrd="0" destOrd="0" presId="urn:microsoft.com/office/officeart/2005/8/layout/process5"/>
    <dgm:cxn modelId="{40A43C3C-8A6F-4F6D-A7A4-447CBE836899}" srcId="{3ED85937-8299-4B57-AB98-1DE7975AD56D}" destId="{1B21C4EB-884A-4DB8-9480-D74B10AF3CAA}" srcOrd="0" destOrd="0" parTransId="{479F8952-486B-4FC2-BB6B-A8B7804F626E}" sibTransId="{C7699FE5-8942-4882-8024-416E1BAFB325}"/>
    <dgm:cxn modelId="{394DE65B-24E6-4577-912B-AC6A8AA9C2F5}" type="presOf" srcId="{E47B3DAC-D62E-4061-AE72-9246C2CAB41E}" destId="{4E8FA09C-951F-4332-A3BF-A4EC889E7D2E}" srcOrd="0" destOrd="0" presId="urn:microsoft.com/office/officeart/2005/8/layout/process5"/>
    <dgm:cxn modelId="{14647662-6B5E-4244-981C-724C5BF0D747}" type="presOf" srcId="{18E0A2D5-B29A-4635-88EE-825D8AB976C8}" destId="{1A58F794-171C-4E25-B557-552D4284B287}" srcOrd="0" destOrd="0" presId="urn:microsoft.com/office/officeart/2005/8/layout/process5"/>
    <dgm:cxn modelId="{1B64B3C1-A388-4D51-935C-B03F1B822377}" srcId="{3ED85937-8299-4B57-AB98-1DE7975AD56D}" destId="{C4B5019F-AAE9-4EAD-9454-D6EE3C83CAEA}" srcOrd="4" destOrd="0" parTransId="{8CA5B4F6-9EED-4E86-9EC6-526BFB00BF30}" sibTransId="{7B02B044-A063-461B-B5E9-F1A69A8BD0E6}"/>
    <dgm:cxn modelId="{895054E8-4997-4664-9075-8419CD017DF5}" type="presOf" srcId="{3ED85937-8299-4B57-AB98-1DE7975AD56D}" destId="{425A549B-3C3C-4D58-BC3D-DD0D845EA742}" srcOrd="0" destOrd="0" presId="urn:microsoft.com/office/officeart/2005/8/layout/process5"/>
    <dgm:cxn modelId="{5E4413A2-4007-4D91-B754-BE49286165A9}" type="presOf" srcId="{FA4A56B7-50F2-40DA-B438-2651840869B0}" destId="{2D38BA7D-986F-4423-B0B3-8044E6FB1589}" srcOrd="0" destOrd="0" presId="urn:microsoft.com/office/officeart/2005/8/layout/process5"/>
    <dgm:cxn modelId="{555C5B8F-AB67-482A-AD1E-2DCA46517C58}" type="presOf" srcId="{A76FFFE5-7E09-40FD-BDAD-5A1416068502}" destId="{49FE8CD0-EA8A-4895-9A86-81450F4522D1}" srcOrd="1" destOrd="0" presId="urn:microsoft.com/office/officeart/2005/8/layout/process5"/>
    <dgm:cxn modelId="{A2770623-E443-4C00-A130-057D5CB319D7}" type="presOf" srcId="{7F93877E-1412-4425-A5B7-A8E06DABE75F}" destId="{BF39E581-9772-43F6-95B1-94381AABEFF7}" srcOrd="0" destOrd="0" presId="urn:microsoft.com/office/officeart/2005/8/layout/process5"/>
    <dgm:cxn modelId="{6F209A0E-518F-4ED6-A586-C979462805FC}" type="presOf" srcId="{A76FFFE5-7E09-40FD-BDAD-5A1416068502}" destId="{4BF5409C-A5BB-4E08-8805-00777CA7DE80}" srcOrd="0" destOrd="0" presId="urn:microsoft.com/office/officeart/2005/8/layout/process5"/>
    <dgm:cxn modelId="{D1A9387A-D76A-480F-994E-49EA49CFEE7E}" type="presOf" srcId="{75A748E1-A999-4A5B-82B3-CD900F592E06}" destId="{9411B603-FB86-49C0-9A98-D248985B5123}" srcOrd="1" destOrd="0" presId="urn:microsoft.com/office/officeart/2005/8/layout/process5"/>
    <dgm:cxn modelId="{B42708D3-32E7-4EFF-9D4C-D92807E8F0C4}" type="presOf" srcId="{3D1A4660-492B-43AC-99D8-21D3EF1F7647}" destId="{A3D7AB99-0F3B-413B-9053-ACA53B0B12DC}" srcOrd="0" destOrd="0" presId="urn:microsoft.com/office/officeart/2005/8/layout/process5"/>
    <dgm:cxn modelId="{D02011D3-478B-45E6-939E-36721C84CD14}" srcId="{3ED85937-8299-4B57-AB98-1DE7975AD56D}" destId="{18E0A2D5-B29A-4635-88EE-825D8AB976C8}" srcOrd="3" destOrd="0" parTransId="{8D8D8A46-B39C-42E1-A1C3-877AA54746ED}" sibTransId="{A76FFFE5-7E09-40FD-BDAD-5A1416068502}"/>
    <dgm:cxn modelId="{702C4211-A870-4D89-B55D-A28020AEF693}" type="presOf" srcId="{56F134F3-975A-4775-BBBD-36C4BEEE9DD6}" destId="{C881FEA6-18E3-4CF5-ACFD-D7D4A6CABED3}" srcOrd="0" destOrd="0" presId="urn:microsoft.com/office/officeart/2005/8/layout/process5"/>
    <dgm:cxn modelId="{81EA5EAE-D42A-434B-A0E7-92E58FA34193}" type="presOf" srcId="{75A748E1-A999-4A5B-82B3-CD900F592E06}" destId="{B699F1EE-F078-4C55-BB53-FDFF4E641555}" srcOrd="0" destOrd="0" presId="urn:microsoft.com/office/officeart/2005/8/layout/process5"/>
    <dgm:cxn modelId="{BD87B58E-6919-4752-8130-AB925F702485}" srcId="{3ED85937-8299-4B57-AB98-1DE7975AD56D}" destId="{56F134F3-975A-4775-BBBD-36C4BEEE9DD6}" srcOrd="2" destOrd="0" parTransId="{B35D41FD-B134-4648-874F-6DFD22FBE473}" sibTransId="{E47B3DAC-D62E-4061-AE72-9246C2CAB41E}"/>
    <dgm:cxn modelId="{5C03FBB2-8159-4507-A1D9-BAF685548607}" type="presOf" srcId="{C7699FE5-8942-4882-8024-416E1BAFB325}" destId="{C1CCB32B-4B38-4F78-AEA0-B2DDDDEE215E}" srcOrd="0" destOrd="0" presId="urn:microsoft.com/office/officeart/2005/8/layout/process5"/>
    <dgm:cxn modelId="{A6717AFC-F065-4354-94B9-F702BD1F5980}" type="presOf" srcId="{E47B3DAC-D62E-4061-AE72-9246C2CAB41E}" destId="{76527FB7-3739-42B2-8568-1D0B53F05FC2}" srcOrd="1" destOrd="0" presId="urn:microsoft.com/office/officeart/2005/8/layout/process5"/>
    <dgm:cxn modelId="{55D260F2-0705-4C89-A664-BB018E4AAC69}" srcId="{3ED85937-8299-4B57-AB98-1DE7975AD56D}" destId="{45455EBF-3157-46A6-9321-25C07C7BAD74}" srcOrd="1" destOrd="0" parTransId="{ECEEC9A6-F18E-4147-8086-8CF6AF62B183}" sibTransId="{FA4A56B7-50F2-40DA-B438-2651840869B0}"/>
    <dgm:cxn modelId="{7AD882A8-ACA0-46E1-A6CD-45EA310B703F}" srcId="{3ED85937-8299-4B57-AB98-1DE7975AD56D}" destId="{3D1A4660-492B-43AC-99D8-21D3EF1F7647}" srcOrd="5" destOrd="0" parTransId="{365E34E6-9725-4CFA-9C70-EF7F3507FAA5}" sibTransId="{32EC0BDF-600A-425E-B448-03CEA6B7A27F}"/>
    <dgm:cxn modelId="{CBDD8D17-02E1-44D3-BAD2-65CF52E50ADD}" type="presOf" srcId="{32EC0BDF-600A-425E-B448-03CEA6B7A27F}" destId="{5C523DF6-C856-4119-B4A8-9A39E7D5979E}" srcOrd="1" destOrd="0" presId="urn:microsoft.com/office/officeart/2005/8/layout/process5"/>
    <dgm:cxn modelId="{DAD4CA28-DE12-43C0-91DF-FAB5CD0913D7}" type="presOf" srcId="{C7699FE5-8942-4882-8024-416E1BAFB325}" destId="{13F79D0F-580D-4609-9E7E-8DF7C90382B0}" srcOrd="1" destOrd="0" presId="urn:microsoft.com/office/officeart/2005/8/layout/process5"/>
    <dgm:cxn modelId="{08EE63AB-4022-489F-BDDB-E2ED86FC7EFC}" type="presOf" srcId="{7B02B044-A063-461B-B5E9-F1A69A8BD0E6}" destId="{21E55999-A5F9-45E6-AEC9-253E6B285218}" srcOrd="1" destOrd="0" presId="urn:microsoft.com/office/officeart/2005/8/layout/process5"/>
    <dgm:cxn modelId="{1C8F2953-E289-4D3F-B921-F8C4F380455C}" type="presParOf" srcId="{425A549B-3C3C-4D58-BC3D-DD0D845EA742}" destId="{943CDC9D-40A5-4DF7-ADC8-F8D00CC73CCF}" srcOrd="0" destOrd="0" presId="urn:microsoft.com/office/officeart/2005/8/layout/process5"/>
    <dgm:cxn modelId="{DC082B06-F2E7-49EB-89CF-3F8992FD42F8}" type="presParOf" srcId="{425A549B-3C3C-4D58-BC3D-DD0D845EA742}" destId="{C1CCB32B-4B38-4F78-AEA0-B2DDDDEE215E}" srcOrd="1" destOrd="0" presId="urn:microsoft.com/office/officeart/2005/8/layout/process5"/>
    <dgm:cxn modelId="{C745B392-B999-472B-81D8-8A51685232A8}" type="presParOf" srcId="{C1CCB32B-4B38-4F78-AEA0-B2DDDDEE215E}" destId="{13F79D0F-580D-4609-9E7E-8DF7C90382B0}" srcOrd="0" destOrd="0" presId="urn:microsoft.com/office/officeart/2005/8/layout/process5"/>
    <dgm:cxn modelId="{007243A7-B063-47DE-AA6A-8B4C05EA2CDB}" type="presParOf" srcId="{425A549B-3C3C-4D58-BC3D-DD0D845EA742}" destId="{ADD19143-A946-473A-B2C6-1ABCCA48C3CE}" srcOrd="2" destOrd="0" presId="urn:microsoft.com/office/officeart/2005/8/layout/process5"/>
    <dgm:cxn modelId="{57CD22F7-635D-49B6-BBB7-ABFF038C06FD}" type="presParOf" srcId="{425A549B-3C3C-4D58-BC3D-DD0D845EA742}" destId="{2D38BA7D-986F-4423-B0B3-8044E6FB1589}" srcOrd="3" destOrd="0" presId="urn:microsoft.com/office/officeart/2005/8/layout/process5"/>
    <dgm:cxn modelId="{638A3F94-DFF1-4F9D-8E43-7DAE486B637A}" type="presParOf" srcId="{2D38BA7D-986F-4423-B0B3-8044E6FB1589}" destId="{DD43320D-1814-4805-B141-F58A65038691}" srcOrd="0" destOrd="0" presId="urn:microsoft.com/office/officeart/2005/8/layout/process5"/>
    <dgm:cxn modelId="{F388EAD3-0F06-4737-B4EC-F4B97D5570BE}" type="presParOf" srcId="{425A549B-3C3C-4D58-BC3D-DD0D845EA742}" destId="{C881FEA6-18E3-4CF5-ACFD-D7D4A6CABED3}" srcOrd="4" destOrd="0" presId="urn:microsoft.com/office/officeart/2005/8/layout/process5"/>
    <dgm:cxn modelId="{DD8CEA45-3112-426F-A7E7-C6DE1C984C8A}" type="presParOf" srcId="{425A549B-3C3C-4D58-BC3D-DD0D845EA742}" destId="{4E8FA09C-951F-4332-A3BF-A4EC889E7D2E}" srcOrd="5" destOrd="0" presId="urn:microsoft.com/office/officeart/2005/8/layout/process5"/>
    <dgm:cxn modelId="{10ABF4BF-93ED-4282-BD00-BD7C444D3123}" type="presParOf" srcId="{4E8FA09C-951F-4332-A3BF-A4EC889E7D2E}" destId="{76527FB7-3739-42B2-8568-1D0B53F05FC2}" srcOrd="0" destOrd="0" presId="urn:microsoft.com/office/officeart/2005/8/layout/process5"/>
    <dgm:cxn modelId="{08CED113-76F5-42E5-B14B-49352B9C36FC}" type="presParOf" srcId="{425A549B-3C3C-4D58-BC3D-DD0D845EA742}" destId="{1A58F794-171C-4E25-B557-552D4284B287}" srcOrd="6" destOrd="0" presId="urn:microsoft.com/office/officeart/2005/8/layout/process5"/>
    <dgm:cxn modelId="{A97C1FB5-36D4-4A5E-AE66-908199121D64}" type="presParOf" srcId="{425A549B-3C3C-4D58-BC3D-DD0D845EA742}" destId="{4BF5409C-A5BB-4E08-8805-00777CA7DE80}" srcOrd="7" destOrd="0" presId="urn:microsoft.com/office/officeart/2005/8/layout/process5"/>
    <dgm:cxn modelId="{7D13F86C-D6E5-4166-A0C7-9857F9DA86D3}" type="presParOf" srcId="{4BF5409C-A5BB-4E08-8805-00777CA7DE80}" destId="{49FE8CD0-EA8A-4895-9A86-81450F4522D1}" srcOrd="0" destOrd="0" presId="urn:microsoft.com/office/officeart/2005/8/layout/process5"/>
    <dgm:cxn modelId="{B9895CD3-F22C-4A53-9F80-4909C50D1C50}" type="presParOf" srcId="{425A549B-3C3C-4D58-BC3D-DD0D845EA742}" destId="{E2926B78-5704-4DA2-92C0-CE117A132D61}" srcOrd="8" destOrd="0" presId="urn:microsoft.com/office/officeart/2005/8/layout/process5"/>
    <dgm:cxn modelId="{5F15D05F-F8B0-45A1-8510-7E25FF419A2D}" type="presParOf" srcId="{425A549B-3C3C-4D58-BC3D-DD0D845EA742}" destId="{8C9F81D4-43B8-4772-BB0F-8C321F0B7A13}" srcOrd="9" destOrd="0" presId="urn:microsoft.com/office/officeart/2005/8/layout/process5"/>
    <dgm:cxn modelId="{000EA4B5-87CC-4F16-8367-51AA2887FBA5}" type="presParOf" srcId="{8C9F81D4-43B8-4772-BB0F-8C321F0B7A13}" destId="{21E55999-A5F9-45E6-AEC9-253E6B285218}" srcOrd="0" destOrd="0" presId="urn:microsoft.com/office/officeart/2005/8/layout/process5"/>
    <dgm:cxn modelId="{7C9335ED-9668-4FCE-BA3F-421C2CDD6ED2}" type="presParOf" srcId="{425A549B-3C3C-4D58-BC3D-DD0D845EA742}" destId="{A3D7AB99-0F3B-413B-9053-ACA53B0B12DC}" srcOrd="10" destOrd="0" presId="urn:microsoft.com/office/officeart/2005/8/layout/process5"/>
    <dgm:cxn modelId="{BA2824F1-C9B9-430A-8FAF-B3809018BFC3}" type="presParOf" srcId="{425A549B-3C3C-4D58-BC3D-DD0D845EA742}" destId="{1643CDC8-C0F4-49CD-8C0A-26C727F700DE}" srcOrd="11" destOrd="0" presId="urn:microsoft.com/office/officeart/2005/8/layout/process5"/>
    <dgm:cxn modelId="{2C5F9B1B-DCC8-4B75-AC26-8F7C039EFB31}" type="presParOf" srcId="{1643CDC8-C0F4-49CD-8C0A-26C727F700DE}" destId="{5C523DF6-C856-4119-B4A8-9A39E7D5979E}" srcOrd="0" destOrd="0" presId="urn:microsoft.com/office/officeart/2005/8/layout/process5"/>
    <dgm:cxn modelId="{1A42C4B3-7EE2-4C1A-B211-09FEAD7DB579}" type="presParOf" srcId="{425A549B-3C3C-4D58-BC3D-DD0D845EA742}" destId="{11F50ACB-3C61-4EB8-87CB-6D4346951F8D}" srcOrd="12" destOrd="0" presId="urn:microsoft.com/office/officeart/2005/8/layout/process5"/>
    <dgm:cxn modelId="{D6CBFA59-3CB7-46FF-BE7B-7365F9A2F3D0}" type="presParOf" srcId="{425A549B-3C3C-4D58-BC3D-DD0D845EA742}" destId="{B699F1EE-F078-4C55-BB53-FDFF4E641555}" srcOrd="13" destOrd="0" presId="urn:microsoft.com/office/officeart/2005/8/layout/process5"/>
    <dgm:cxn modelId="{F07DBBC2-7627-4F4B-A448-F132E125B332}" type="presParOf" srcId="{B699F1EE-F078-4C55-BB53-FDFF4E641555}" destId="{9411B603-FB86-49C0-9A98-D248985B5123}" srcOrd="0" destOrd="0" presId="urn:microsoft.com/office/officeart/2005/8/layout/process5"/>
    <dgm:cxn modelId="{A4403C58-346B-4133-8D55-516BB1E928F3}" type="presParOf" srcId="{425A549B-3C3C-4D58-BC3D-DD0D845EA742}" destId="{BF39E581-9772-43F6-95B1-94381AABEFF7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7CBE8-98B4-4CA1-9EE5-5C0D158ED4FA}">
      <dsp:nvSpPr>
        <dsp:cNvPr id="0" name=""/>
        <dsp:cNvSpPr/>
      </dsp:nvSpPr>
      <dsp:spPr>
        <a:xfrm>
          <a:off x="2471745" y="1247008"/>
          <a:ext cx="2919070" cy="1800606"/>
        </a:xfrm>
        <a:prstGeom prst="rect">
          <a:avLst/>
        </a:prstGeom>
        <a:blipFill>
          <a:blip xmlns:r="http://schemas.openxmlformats.org/officeDocument/2006/relationships" r:embed="rId1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706F3-14FB-43A9-B6FC-7FE2F5DB6892}">
      <dsp:nvSpPr>
        <dsp:cNvPr id="0" name=""/>
        <dsp:cNvSpPr/>
      </dsp:nvSpPr>
      <dsp:spPr>
        <a:xfrm>
          <a:off x="2614742" y="1383022"/>
          <a:ext cx="2637732" cy="1517777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9CBDF-E6D2-43E2-AAAD-82489D7263A7}">
      <dsp:nvSpPr>
        <dsp:cNvPr id="0" name=""/>
        <dsp:cNvSpPr/>
      </dsp:nvSpPr>
      <dsp:spPr>
        <a:xfrm>
          <a:off x="2614742" y="2444812"/>
          <a:ext cx="2637732" cy="45900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2700" rIns="38100" bIns="0" numCol="1" spcCol="1270" anchor="b" anchorCtr="0">
          <a:noAutofit/>
        </a:bodyPr>
        <a:lstStyle/>
        <a:p>
          <a:pPr lvl="0" algn="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Composites Manufacturing</a:t>
          </a:r>
          <a:endParaRPr lang="en-GB" sz="2000" b="1" kern="1200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sp:txBody>
      <dsp:txXfrm>
        <a:off x="2614742" y="2444812"/>
        <a:ext cx="2637732" cy="459003"/>
      </dsp:txXfrm>
    </dsp:sp>
    <dsp:sp modelId="{D073BBDF-1867-4F7F-B6CD-ECEE353EF5A6}">
      <dsp:nvSpPr>
        <dsp:cNvPr id="0" name=""/>
        <dsp:cNvSpPr/>
      </dsp:nvSpPr>
      <dsp:spPr>
        <a:xfrm>
          <a:off x="4567501" y="0"/>
          <a:ext cx="1142447" cy="1165428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F5A823-D958-49DB-9D17-9BE21025D4AA}">
      <dsp:nvSpPr>
        <dsp:cNvPr id="0" name=""/>
        <dsp:cNvSpPr/>
      </dsp:nvSpPr>
      <dsp:spPr>
        <a:xfrm>
          <a:off x="4637965" y="70815"/>
          <a:ext cx="1001001" cy="1023797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97A0D-6AF1-4D7E-92D3-9748A879E5D0}">
      <dsp:nvSpPr>
        <dsp:cNvPr id="0" name=""/>
        <dsp:cNvSpPr/>
      </dsp:nvSpPr>
      <dsp:spPr>
        <a:xfrm>
          <a:off x="4636929" y="788466"/>
          <a:ext cx="1001001" cy="30614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0160" rIns="30480" bIns="0" numCol="1" spcCol="1270" anchor="b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Mechanical and Failure</a:t>
          </a:r>
          <a:endParaRPr lang="en-GB" sz="1600" b="1" kern="1200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sp:txBody>
      <dsp:txXfrm>
        <a:off x="4636929" y="788466"/>
        <a:ext cx="1001001" cy="306146"/>
      </dsp:txXfrm>
    </dsp:sp>
    <dsp:sp modelId="{658AD648-073D-45E5-808C-CEE5CAD7DEE1}">
      <dsp:nvSpPr>
        <dsp:cNvPr id="0" name=""/>
        <dsp:cNvSpPr/>
      </dsp:nvSpPr>
      <dsp:spPr>
        <a:xfrm>
          <a:off x="5490328" y="1958644"/>
          <a:ext cx="1389589" cy="858850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78F96-ACD3-43CC-A2B7-7A92129D6334}">
      <dsp:nvSpPr>
        <dsp:cNvPr id="0" name=""/>
        <dsp:cNvSpPr/>
      </dsp:nvSpPr>
      <dsp:spPr>
        <a:xfrm>
          <a:off x="5561312" y="2029891"/>
          <a:ext cx="1248143" cy="717651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B993B8-D531-4812-94FB-2A5879489FB8}">
      <dsp:nvSpPr>
        <dsp:cNvPr id="0" name=""/>
        <dsp:cNvSpPr/>
      </dsp:nvSpPr>
      <dsp:spPr>
        <a:xfrm>
          <a:off x="5561312" y="2441828"/>
          <a:ext cx="1248143" cy="30614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0160" rIns="30480" bIns="0" numCol="1" spcCol="1270" anchor="b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Textile Composites</a:t>
          </a:r>
          <a:endParaRPr lang="en-GB" sz="1600" b="1" kern="1200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sp:txBody>
      <dsp:txXfrm>
        <a:off x="5561312" y="2441828"/>
        <a:ext cx="1248143" cy="306146"/>
      </dsp:txXfrm>
    </dsp:sp>
    <dsp:sp modelId="{450B4353-4D5D-436C-B0EB-D5E697E94A6A}">
      <dsp:nvSpPr>
        <dsp:cNvPr id="0" name=""/>
        <dsp:cNvSpPr/>
      </dsp:nvSpPr>
      <dsp:spPr>
        <a:xfrm>
          <a:off x="2747455" y="3142946"/>
          <a:ext cx="1356169" cy="1086603"/>
        </a:xfrm>
        <a:prstGeom prst="rect">
          <a:avLst/>
        </a:prstGeom>
        <a:blipFill>
          <a:blip xmlns:r="http://schemas.openxmlformats.org/officeDocument/2006/relationships" r:embed="rId4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AFAA1-0B55-4108-9597-93D6178A2087}">
      <dsp:nvSpPr>
        <dsp:cNvPr id="0" name=""/>
        <dsp:cNvSpPr/>
      </dsp:nvSpPr>
      <dsp:spPr>
        <a:xfrm>
          <a:off x="2887374" y="3268851"/>
          <a:ext cx="1076897" cy="841269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F5FBE-4939-4A10-B7F4-7D3455DEE7DC}">
      <dsp:nvSpPr>
        <dsp:cNvPr id="0" name=""/>
        <dsp:cNvSpPr/>
      </dsp:nvSpPr>
      <dsp:spPr>
        <a:xfrm>
          <a:off x="2887374" y="3639348"/>
          <a:ext cx="1076897" cy="4656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0160" rIns="30480" bIns="0" numCol="1" spcCol="1270" anchor="b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Bio-composites</a:t>
          </a:r>
          <a:endParaRPr lang="en-GB" sz="1600" b="1" kern="1200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sp:txBody>
      <dsp:txXfrm>
        <a:off x="2887374" y="3639348"/>
        <a:ext cx="1076897" cy="465620"/>
      </dsp:txXfrm>
    </dsp:sp>
    <dsp:sp modelId="{71F6C80D-511B-495D-A8A0-FFF9EF50B454}">
      <dsp:nvSpPr>
        <dsp:cNvPr id="0" name=""/>
        <dsp:cNvSpPr/>
      </dsp:nvSpPr>
      <dsp:spPr>
        <a:xfrm>
          <a:off x="4827563" y="3152571"/>
          <a:ext cx="1200994" cy="1165428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E3DC7-A6E0-4A54-BBE9-139F4DBDA83A}">
      <dsp:nvSpPr>
        <dsp:cNvPr id="0" name=""/>
        <dsp:cNvSpPr/>
      </dsp:nvSpPr>
      <dsp:spPr>
        <a:xfrm>
          <a:off x="4896471" y="3224250"/>
          <a:ext cx="1059548" cy="1023797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A48F8-4BFF-4EC4-A72E-8ABEE5ED464D}">
      <dsp:nvSpPr>
        <dsp:cNvPr id="0" name=""/>
        <dsp:cNvSpPr/>
      </dsp:nvSpPr>
      <dsp:spPr>
        <a:xfrm>
          <a:off x="4896471" y="3941902"/>
          <a:ext cx="1059548" cy="30614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0160" rIns="30480" bIns="0" numCol="1" spcCol="1270" anchor="b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Composites Recycling</a:t>
          </a:r>
          <a:endParaRPr lang="en-GB" sz="1600" b="1" kern="1200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sp:txBody>
      <dsp:txXfrm>
        <a:off x="4896471" y="3941902"/>
        <a:ext cx="1059548" cy="3061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CDC9D-40A5-4DF7-ADC8-F8D00CC73CCF}">
      <dsp:nvSpPr>
        <dsp:cNvPr id="0" name=""/>
        <dsp:cNvSpPr/>
      </dsp:nvSpPr>
      <dsp:spPr>
        <a:xfrm>
          <a:off x="32307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Material properties for yarn fibres and matrix (manufacturer data)</a:t>
          </a:r>
          <a:endParaRPr lang="en-GB" sz="1200" b="1" kern="1200" dirty="0"/>
        </a:p>
      </dsp:txBody>
      <dsp:txXfrm>
        <a:off x="64560" y="33887"/>
        <a:ext cx="1770851" cy="1036708"/>
      </dsp:txXfrm>
    </dsp:sp>
    <dsp:sp modelId="{C1CCB32B-4B38-4F78-AEA0-B2DDDDEE215E}">
      <dsp:nvSpPr>
        <dsp:cNvPr id="0" name=""/>
        <dsp:cNvSpPr/>
      </dsp:nvSpPr>
      <dsp:spPr>
        <a:xfrm>
          <a:off x="20291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15691"/>
        <a:ext cx="272367" cy="273100"/>
      </dsp:txXfrm>
    </dsp:sp>
    <dsp:sp modelId="{ADD19143-A946-473A-B2C6-1ABCCA48C3CE}">
      <dsp:nvSpPr>
        <dsp:cNvPr id="0" name=""/>
        <dsp:cNvSpPr/>
      </dsp:nvSpPr>
      <dsp:spPr>
        <a:xfrm>
          <a:off x="2601808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Micro-scale simulation for yarn material properties</a:t>
          </a:r>
          <a:endParaRPr lang="en-GB" sz="1200" b="1" kern="1200" dirty="0"/>
        </a:p>
      </dsp:txBody>
      <dsp:txXfrm>
        <a:off x="2634061" y="33887"/>
        <a:ext cx="1770851" cy="1036708"/>
      </dsp:txXfrm>
    </dsp:sp>
    <dsp:sp modelId="{2D38BA7D-986F-4423-B0B3-8044E6FB1589}">
      <dsp:nvSpPr>
        <dsp:cNvPr id="0" name=""/>
        <dsp:cNvSpPr/>
      </dsp:nvSpPr>
      <dsp:spPr>
        <a:xfrm>
          <a:off x="45986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4598677" y="415691"/>
        <a:ext cx="272367" cy="273100"/>
      </dsp:txXfrm>
    </dsp:sp>
    <dsp:sp modelId="{C881FEA6-18E3-4CF5-ACFD-D7D4A6CABED3}">
      <dsp:nvSpPr>
        <dsp:cNvPr id="0" name=""/>
        <dsp:cNvSpPr/>
      </dsp:nvSpPr>
      <dsp:spPr>
        <a:xfrm>
          <a:off x="5171309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geometry model (.TG3) file</a:t>
          </a:r>
          <a:endParaRPr lang="en-GB" sz="1200" b="1" kern="1200" dirty="0"/>
        </a:p>
      </dsp:txBody>
      <dsp:txXfrm>
        <a:off x="5203562" y="33887"/>
        <a:ext cx="1770851" cy="1036708"/>
      </dsp:txXfrm>
    </dsp:sp>
    <dsp:sp modelId="{4E8FA09C-951F-4332-A3BF-A4EC889E7D2E}">
      <dsp:nvSpPr>
        <dsp:cNvPr id="0" name=""/>
        <dsp:cNvSpPr/>
      </dsp:nvSpPr>
      <dsp:spPr>
        <a:xfrm rot="5400000">
          <a:off x="5894440" y="1231324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5952438" y="1264360"/>
        <a:ext cx="273100" cy="272367"/>
      </dsp:txXfrm>
    </dsp:sp>
    <dsp:sp modelId="{1A58F794-171C-4E25-B557-552D4284B287}">
      <dsp:nvSpPr>
        <dsp:cNvPr id="0" name=""/>
        <dsp:cNvSpPr/>
      </dsp:nvSpPr>
      <dsp:spPr>
        <a:xfrm>
          <a:off x="5171309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export of </a:t>
          </a:r>
          <a:r>
            <a:rPr lang="en-GB" sz="1200" b="1" kern="1200" dirty="0" err="1" smtClean="0"/>
            <a:t>Abaqus</a:t>
          </a:r>
          <a:r>
            <a:rPr lang="en-GB" sz="1200" b="1" kern="1200" dirty="0" smtClean="0"/>
            <a:t> input (.INP) file</a:t>
          </a:r>
          <a:endParaRPr lang="en-GB" sz="1200" b="1" kern="1200" dirty="0"/>
        </a:p>
      </dsp:txBody>
      <dsp:txXfrm>
        <a:off x="5203562" y="1869245"/>
        <a:ext cx="1770851" cy="1036708"/>
      </dsp:txXfrm>
    </dsp:sp>
    <dsp:sp modelId="{4BF5409C-A5BB-4E08-8805-00777CA7DE80}">
      <dsp:nvSpPr>
        <dsp:cNvPr id="0" name=""/>
        <dsp:cNvSpPr/>
      </dsp:nvSpPr>
      <dsp:spPr>
        <a:xfrm rot="10800000">
          <a:off x="4620702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4737430" y="2251049"/>
        <a:ext cx="272367" cy="273100"/>
      </dsp:txXfrm>
    </dsp:sp>
    <dsp:sp modelId="{E2926B78-5704-4DA2-92C0-CE117A132D61}">
      <dsp:nvSpPr>
        <dsp:cNvPr id="0" name=""/>
        <dsp:cNvSpPr/>
      </dsp:nvSpPr>
      <dsp:spPr>
        <a:xfrm>
          <a:off x="2601808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Customisation </a:t>
          </a:r>
          <a:br>
            <a:rPr lang="en-GB" sz="1200" b="1" kern="1200" dirty="0" smtClean="0"/>
          </a:br>
          <a:r>
            <a:rPr lang="en-GB" sz="1200" b="1" kern="1200" dirty="0" smtClean="0"/>
            <a:t>of .INP file</a:t>
          </a:r>
          <a:endParaRPr lang="en-GB" sz="1200" b="1" kern="1200" dirty="0"/>
        </a:p>
      </dsp:txBody>
      <dsp:txXfrm>
        <a:off x="2634061" y="1869245"/>
        <a:ext cx="1770851" cy="1036708"/>
      </dsp:txXfrm>
    </dsp:sp>
    <dsp:sp modelId="{8C9F81D4-43B8-4772-BB0F-8C321F0B7A13}">
      <dsp:nvSpPr>
        <dsp:cNvPr id="0" name=""/>
        <dsp:cNvSpPr/>
      </dsp:nvSpPr>
      <dsp:spPr>
        <a:xfrm rot="10800000">
          <a:off x="2051201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2167929" y="2251049"/>
        <a:ext cx="272367" cy="273100"/>
      </dsp:txXfrm>
    </dsp:sp>
    <dsp:sp modelId="{A3D7AB99-0F3B-413B-9053-ACA53B0B12DC}">
      <dsp:nvSpPr>
        <dsp:cNvPr id="0" name=""/>
        <dsp:cNvSpPr/>
      </dsp:nvSpPr>
      <dsp:spPr>
        <a:xfrm>
          <a:off x="32307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Abaqus simulations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* Elastic</a:t>
          </a:r>
          <a:br>
            <a:rPr lang="en-GB" sz="1200" b="1" kern="1200" smtClean="0"/>
          </a:br>
          <a:r>
            <a:rPr lang="en-GB" sz="1200" b="1" kern="1200" smtClean="0"/>
            <a:t>* Thermo-mechanical</a:t>
          </a:r>
          <a:br>
            <a:rPr lang="en-GB" sz="1200" b="1" kern="1200" smtClean="0"/>
          </a:br>
          <a:r>
            <a:rPr lang="en-GB" sz="1200" b="1" kern="1200" smtClean="0"/>
            <a:t>* (Damage)</a:t>
          </a:r>
          <a:endParaRPr lang="en-GB" sz="1200" b="1" kern="1200" dirty="0"/>
        </a:p>
      </dsp:txBody>
      <dsp:txXfrm>
        <a:off x="64560" y="1869245"/>
        <a:ext cx="1770851" cy="1036708"/>
      </dsp:txXfrm>
    </dsp:sp>
    <dsp:sp modelId="{1643CDC8-C0F4-49CD-8C0A-26C727F700DE}">
      <dsp:nvSpPr>
        <dsp:cNvPr id="0" name=""/>
        <dsp:cNvSpPr/>
      </dsp:nvSpPr>
      <dsp:spPr>
        <a:xfrm rot="5400000">
          <a:off x="755438" y="3066682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813436" y="3099718"/>
        <a:ext cx="273100" cy="272367"/>
      </dsp:txXfrm>
    </dsp:sp>
    <dsp:sp modelId="{11F50ACB-3C61-4EB8-87CB-6D4346951F8D}">
      <dsp:nvSpPr>
        <dsp:cNvPr id="0" name=""/>
        <dsp:cNvSpPr/>
      </dsp:nvSpPr>
      <dsp:spPr>
        <a:xfrm>
          <a:off x="32307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Abaqus</a:t>
          </a:r>
          <a:r>
            <a:rPr lang="en-GB" sz="1200" b="1" kern="1200" dirty="0" smtClean="0"/>
            <a:t> script for result file (.ODB) exploitation.</a:t>
          </a:r>
          <a:br>
            <a:rPr lang="en-GB" sz="1200" b="1" kern="1200" dirty="0" smtClean="0"/>
          </a:br>
          <a:r>
            <a:rPr lang="en-GB" sz="1200" b="1" kern="1200" dirty="0" smtClean="0"/>
            <a:t/>
          </a:r>
          <a:br>
            <a:rPr lang="en-GB" sz="1200" b="1" kern="1200" dirty="0" smtClean="0"/>
          </a:br>
          <a:r>
            <a:rPr lang="en-GB" sz="1200" b="1" kern="1200" dirty="0" smtClean="0"/>
            <a:t>RVE material properties</a:t>
          </a:r>
          <a:endParaRPr lang="en-GB" sz="1200" b="1" kern="1200" dirty="0"/>
        </a:p>
      </dsp:txBody>
      <dsp:txXfrm>
        <a:off x="64560" y="3704603"/>
        <a:ext cx="1770851" cy="1036708"/>
      </dsp:txXfrm>
    </dsp:sp>
    <dsp:sp modelId="{B699F1EE-F078-4C55-BB53-FDFF4E641555}">
      <dsp:nvSpPr>
        <dsp:cNvPr id="0" name=""/>
        <dsp:cNvSpPr/>
      </dsp:nvSpPr>
      <dsp:spPr>
        <a:xfrm>
          <a:off x="2029177" y="3995373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086407"/>
        <a:ext cx="272367" cy="273100"/>
      </dsp:txXfrm>
    </dsp:sp>
    <dsp:sp modelId="{BF39E581-9772-43F6-95B1-94381AABEFF7}">
      <dsp:nvSpPr>
        <dsp:cNvPr id="0" name=""/>
        <dsp:cNvSpPr/>
      </dsp:nvSpPr>
      <dsp:spPr>
        <a:xfrm>
          <a:off x="2601808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Reporting of results: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Material properties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Stress fields</a:t>
          </a:r>
          <a:br>
            <a:rPr lang="en-GB" sz="1200" b="1" kern="1200" dirty="0" smtClean="0"/>
          </a:br>
          <a:r>
            <a:rPr lang="en-GB" sz="1200" b="1" kern="1200" dirty="0" smtClean="0"/>
            <a:t>* Strain fields</a:t>
          </a:r>
          <a:endParaRPr lang="en-GB" sz="1200" b="1" kern="1200" dirty="0"/>
        </a:p>
      </dsp:txBody>
      <dsp:txXfrm>
        <a:off x="2634061" y="3704603"/>
        <a:ext cx="1770851" cy="1036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hemePictureAccent">
  <dgm:title val="Theme Picture Accent"/>
  <dgm:desc val="Use to show a group of pictures with the first picture being centered and the largest. Can contain up to six Level 1 pictures. Unused pictures do not appear, but remain available if you switch layouts.  Works best with small amounts of text."/>
  <dgm:catLst>
    <dgm:cat type="picture" pri="13250"/>
    <dgm:cat type="officeonline" pri="4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  <dgm:pt modelId="50">
          <dgm:prSet phldr="1"/>
        </dgm:pt>
        <dgm:pt modelId="60">
          <dgm:prSet phldr="1"/>
        </dgm:pt>
      </dgm:ptLst>
      <dgm:cxnLst>
        <dgm:cxn modelId="70" srcId="0" destId="10" srcOrd="0" destOrd="0"/>
        <dgm:cxn modelId="80" srcId="0" destId="20" srcOrd="1" destOrd="0"/>
        <dgm:cxn modelId="90" srcId="0" destId="30" srcOrd="2" destOrd="0"/>
        <dgm:cxn modelId="100" srcId="0" destId="40" srcOrd="3" destOrd="0"/>
        <dgm:cxn modelId="110" srcId="0" destId="50" srcOrd="4" destOrd="0"/>
        <dgm:cxn modelId="120" srcId="0" destId="60" srcOrd="5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6"/>
      <dgm:chPref val="6"/>
      <dgm:dir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62"/>
            </dgm:alg>
            <dgm:constrLst>
              <dgm:constr type="primFontSz" for="des" forName="Text1" val="65"/>
              <dgm:constr type="l" for="ch" forName="Image1" refType="w" fact="0"/>
              <dgm:constr type="t" for="ch" forName="Image1" refType="h" fact="0"/>
              <dgm:constr type="w" for="ch" forName="Image1" refType="w"/>
              <dgm:constr type="h" for="ch" forName="Image1" refType="h"/>
              <dgm:constr type="l" for="ch" forName="Accent1" refType="w" fact="0.0491"/>
              <dgm:constr type="t" for="ch" forName="Accent1" refType="h" fact="0.0756"/>
              <dgm:constr type="w" for="ch" forName="Accent1" refType="w" fact="0.9035"/>
              <dgm:constr type="h" for="ch" forName="Accent1" refType="h" fact="0.8429"/>
              <dgm:constr type="l" for="ch" forName="Text1" refType="w" fact="0.0491"/>
              <dgm:constr type="t" for="ch" forName="Text1" refType="h" fact="0.6654"/>
              <dgm:constr type="w" for="ch" forName="Text1" refType="w" fact="0.9035"/>
              <dgm:constr type="h" for="ch" forName="Text1" refType="h" fact="0.2548"/>
            </dgm:constrLst>
          </dgm:if>
          <dgm:if name="Name5" axis="ch" ptType="node" func="cnt" op="equ" val="2">
            <dgm:alg type="composite">
              <dgm:param type="ar" val="0.9528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l" for="ch" forName="Image1" refType="w" fact="0"/>
              <dgm:constr type="t" for="ch" forName="Image1" refType="h" fact="0.4119"/>
              <dgm:constr type="w" for="ch" forName="Image1" refType="w" fact="0.997"/>
              <dgm:constr type="h" for="ch" forName="Image1" refType="h" fact="0.5881"/>
              <dgm:constr type="l" for="ch" forName="Accent1" refType="w" fact="0.049"/>
              <dgm:constr type="t" for="ch" forName="Accent1" refType="h" fact="0.4563"/>
              <dgm:constr type="w" for="ch" forName="Accent1" refType="w" fact="0.9008"/>
              <dgm:constr type="h" for="ch" forName="Accent1" refType="h" fact="0.4958"/>
              <dgm:constr type="l" for="ch" forName="Image2" refType="w" fact="0.6099"/>
              <dgm:constr type="t" for="ch" forName="Image2" refType="h" fact="0"/>
              <dgm:constr type="w" for="ch" forName="Image2" refType="w" fact="0.3901"/>
              <dgm:constr type="h" for="ch" forName="Image2" refType="h" fact="0.3806"/>
              <dgm:constr type="l" for="ch" forName="Accent2" refType="w" fact="0.6338"/>
              <dgm:constr type="t" for="ch" forName="Accent2" refType="h" fact="0.0231"/>
              <dgm:constr type="w" for="ch" forName="Accent2" refType="w" fact="0.3418"/>
              <dgm:constr type="h" for="ch" forName="Accent2" refType="h" fact="0.3343"/>
              <dgm:constr type="l" for="ch" forName="Text1" refType="w" fact="0.049"/>
              <dgm:constr type="t" for="ch" forName="Text1" refType="h" fact="0.8032"/>
              <dgm:constr type="w" for="ch" forName="Text1" refType="w" fact="0.9008"/>
              <dgm:constr type="h" for="ch" forName="Text1" refType="h" fact="0.1499"/>
              <dgm:constr type="l" for="ch" forName="Text2" refType="w" fact="0.6335"/>
              <dgm:constr type="t" for="ch" forName="Text2" refType="h" fact="0.2575"/>
              <dgm:constr type="w" for="ch" forName="Text2" refType="w" fact="0.3418"/>
              <dgm:constr type="h" for="ch" forName="Text2" refType="h" fact="0.0999"/>
            </dgm:constrLst>
          </dgm:if>
          <dgm:if name="Name6" axis="ch" ptType="node" func="cnt" op="equ" val="3">
            <dgm:alg type="composite">
              <dgm:param type="ar" val="1.4351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l" for="ch" forName="Image1" refType="w" fact="0"/>
              <dgm:constr type="t" for="ch" forName="Image1" refType="h" fact="0.4119"/>
              <dgm:constr type="w" for="ch" forName="Image1" refType="w" fact="0.6627"/>
              <dgm:constr type="h" for="ch" forName="Image1" refType="h" fact="0.5881"/>
              <dgm:constr type="l" for="ch" forName="Accent1" refType="w" fact="0.0326"/>
              <dgm:constr type="t" for="ch" forName="Accent1" refType="h" fact="0.4563"/>
              <dgm:constr type="w" for="ch" forName="Accent1" refType="w" fact="0.5988"/>
              <dgm:constr type="h" for="ch" forName="Accent1" refType="h" fact="0.4958"/>
              <dgm:constr type="l" for="ch" forName="Image3" refType="w" fact="0.6846"/>
              <dgm:constr type="t" for="ch" forName="Image3" refType="h" fact="0.6397"/>
              <dgm:constr type="w" for="ch" forName="Image3" refType="w" fact="0.3154"/>
              <dgm:constr type="h" for="ch" forName="Image3" refType="h" fact="0.2805"/>
              <dgm:constr type="l" for="ch" forName="Accent3" refType="w" fact="0.7006"/>
              <dgm:constr type="t" for="ch" forName="Accent3" refType="h" fact="0.6629"/>
              <dgm:constr type="w" for="ch" forName="Accent3" refType="w" fact="0.2833"/>
              <dgm:constr type="h" for="ch" forName="Accent3" refType="h" fact="0.2344"/>
              <dgm:constr type="l" for="ch" forName="Image2" refType="w" fact="0.4054"/>
              <dgm:constr type="t" for="ch" forName="Image2" refType="h" fact="0"/>
              <dgm:constr type="w" for="ch" forName="Image2" refType="w" fact="0.2593"/>
              <dgm:constr type="h" for="ch" forName="Image2" refType="h" fact="0.3806"/>
              <dgm:constr type="l" for="ch" forName="Accent2" refType="w" fact="0.4213"/>
              <dgm:constr type="t" for="ch" forName="Accent2" refType="h" fact="0.0231"/>
              <dgm:constr type="w" for="ch" forName="Accent2" refType="w" fact="0.2272"/>
              <dgm:constr type="h" for="ch" forName="Accent2" refType="h" fact="0.3343"/>
              <dgm:constr type="l" for="ch" forName="Text1" refType="w" fact="0.0326"/>
              <dgm:constr type="t" for="ch" forName="Text1" refType="h" fact="0.8032"/>
              <dgm:constr type="w" for="ch" forName="Text1" refType="w" fact="0.5988"/>
              <dgm:constr type="h" for="ch" forName="Text1" refType="h" fact="0.1499"/>
              <dgm:constr type="l" for="ch" forName="Text2" refType="w" fact="0.4211"/>
              <dgm:constr type="t" for="ch" forName="Text2" refType="h" fact="0.2575"/>
              <dgm:constr type="w" for="ch" forName="Text2" refType="w" fact="0.2272"/>
              <dgm:constr type="h" for="ch" forName="Text2" refType="h" fact="0.0999"/>
              <dgm:constr type="l" for="ch" forName="Text3" refType="w" fact="0.7006"/>
              <dgm:constr type="t" for="ch" forName="Text3" refType="h" fact="0.7974"/>
              <dgm:constr type="w" for="ch" forName="Text3" refType="w" fact="0.2833"/>
              <dgm:constr type="h" for="ch" forName="Text3" refType="h" fact="0.0999"/>
            </dgm:constrLst>
          </dgm:if>
          <dgm:if name="Name7" axis="ch" ptType="node" func="cnt" op="equ" val="4">
            <dgm:alg type="composite">
              <dgm:param type="ar" val="1.6922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l" for="ch" forName="Image1" refType="w" fact="0.1498"/>
              <dgm:constr type="t" for="ch" forName="Image1" refType="h" fact="0.4119"/>
              <dgm:constr type="w" for="ch" forName="Image1" refType="w" fact="0.5634"/>
              <dgm:constr type="h" for="ch" forName="Image1" refType="h" fact="0.5881"/>
              <dgm:constr type="l" for="ch" forName="Accent1" refType="w" fact="0.1774"/>
              <dgm:constr type="t" for="ch" forName="Accent1" refType="h" fact="0.4563"/>
              <dgm:constr type="w" for="ch" forName="Accent1" refType="w" fact="0.5091"/>
              <dgm:constr type="h" for="ch" forName="Accent1" refType="h" fact="0.4958"/>
              <dgm:constr type="l" for="ch" forName="Image4" refType="w" fact="0"/>
              <dgm:constr type="t" for="ch" forName="Image4" refType="h" fact="0.7601"/>
              <dgm:constr type="w" for="ch" forName="Image4" refType="w" fact="0.1316"/>
              <dgm:constr type="h" for="ch" forName="Image4" refType="h" fact="0.2262"/>
              <dgm:constr type="l" for="ch" forName="Accent4" refType="w" fact="0.0136"/>
              <dgm:constr type="t" for="ch" forName="Accent4" refType="h" fact="0.7839"/>
              <dgm:constr type="w" for="ch" forName="Accent4" refType="w" fact="0.1045"/>
              <dgm:constr type="h" for="ch" forName="Accent4" refType="h" fact="0.1806"/>
              <dgm:constr type="l" for="ch" forName="Image3" refType="w" fact="0.7318"/>
              <dgm:constr type="t" for="ch" forName="Image3" refType="h" fact="0.6397"/>
              <dgm:constr type="w" for="ch" forName="Image3" refType="w" fact="0.2682"/>
              <dgm:constr type="h" for="ch" forName="Image3" refType="h" fact="0.2805"/>
              <dgm:constr type="l" for="ch" forName="Accent3" refType="w" fact="0.7455"/>
              <dgm:constr type="t" for="ch" forName="Accent3" refType="h" fact="0.6629"/>
              <dgm:constr type="w" for="ch" forName="Accent3" refType="w" fact="0.2409"/>
              <dgm:constr type="h" for="ch" forName="Accent3" refType="h" fact="0.2344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3806"/>
              <dgm:constr type="l" for="ch" forName="Accent2" refType="w" fact="0.508"/>
              <dgm:constr type="t" for="ch" forName="Accent2" refType="h" fact="0.0231"/>
              <dgm:constr type="w" for="ch" forName="Accent2" refType="w" fact="0.1932"/>
              <dgm:constr type="h" for="ch" forName="Accent2" refType="h" fact="0.3343"/>
              <dgm:constr type="l" for="ch" forName="Text1" refType="w" fact="0.1774"/>
              <dgm:constr type="t" for="ch" forName="Text1" refType="h" fact="0.8032"/>
              <dgm:constr type="w" for="ch" forName="Text1" refType="w" fact="0.5091"/>
              <dgm:constr type="h" for="ch" forName="Text1" refType="h" fact="0.1499"/>
              <dgm:constr type="l" for="ch" forName="Text2" refType="w" fact="0.5078"/>
              <dgm:constr type="t" for="ch" forName="Text2" refType="h" fact="0.2575"/>
              <dgm:constr type="w" for="ch" forName="Text2" refType="w" fact="0.1932"/>
              <dgm:constr type="h" for="ch" forName="Text2" refType="h" fact="0.0999"/>
              <dgm:constr type="l" for="ch" forName="Text3" refType="w" fact="0.7455"/>
              <dgm:constr type="t" for="ch" forName="Text3" refType="h" fact="0.7974"/>
              <dgm:constr type="w" for="ch" forName="Text3" refType="w" fact="0.2409"/>
              <dgm:constr type="h" for="ch" forName="Text3" refType="h" fact="0.0999"/>
              <dgm:constr type="l" for="ch" forName="Text4" refType="w" fact="0.0136"/>
              <dgm:constr type="t" for="ch" forName="Text4" refType="h" fact="0.8647"/>
              <dgm:constr type="w" for="ch" forName="Text4" refType="w" fact="0.1045"/>
              <dgm:constr type="h" for="ch" forName="Text4" refType="h" fact="0.0999"/>
            </dgm:constrLst>
          </dgm:if>
          <dgm:if name="Name8" axis="ch" ptType="node" func="cnt" op="equ" val="5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l" for="ch" forName="Image1" refType="w" fact="0.1498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l" for="ch" forName="Accent1" refType="w" fact="0.1774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l" for="ch" forName="Image4" refType="w" fact="0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l" for="ch" forName="Accent4" refType="w" fact="0.0136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l" for="ch" forName="Image5" refType="w" fact="0.6287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l" for="ch" forName="Accent5" refType="w" fact="0.642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l" for="ch" forName="Image3" refType="w" fact="0.7318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l" for="ch" forName="Accent3" refType="w" fact="0.745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l" for="ch" forName="Accent2" refType="w" fact="0.508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l" for="ch" forName="Text1" refType="w" fact="0.1774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l" for="ch" forName="Text2" refType="w" fact="0.5078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l" for="ch" forName="Text3" refType="w" fact="0.745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l" for="ch" forName="Text5" refType="w" fact="0.642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l" for="ch" forName="Text4" refType="w" fact="0.0136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if>
          <dgm:else name="Name9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primFontSz" for="des" forName="Text6" refType="primFontSz" refFor="des" refForName="Text1" op="equ"/>
              <dgm:constr type="l" for="ch" forName="Image1" refType="w" fact="0.1498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l" for="ch" forName="Accent1" refType="w" fact="0.1774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l" for="ch" forName="Image4" refType="w" fact="0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l" for="ch" forName="Accent4" refType="w" fact="0.0136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l" for="ch" forName="Image5" refType="w" fact="0.6287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l" for="ch" forName="Accent5" refType="w" fact="0.642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l" for="ch" forName="Image3" refType="w" fact="0.7318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l" for="ch" forName="Accent3" refType="w" fact="0.745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l" for="ch" forName="Accent2" refType="w" fact="0.508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l" for="ch" forName="Text1" refType="w" fact="0.1774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l" for="ch" forName="Image6" refType="w" fact="0.151"/>
              <dgm:constr type="t" for="ch" forName="Image6" refType="h" fact="0.7301"/>
              <dgm:constr type="w" for="ch" forName="Image6" refType="w" fact="0.2361"/>
              <dgm:constr type="h" for="ch" forName="Image6" refType="h" fact="0.1604"/>
              <dgm:constr type="l" for="ch" forName="Accent6" refType="w" fact="0.1648"/>
              <dgm:constr type="t" for="ch" forName="Accent6" refType="h" fact="0.7467"/>
              <dgm:constr type="w" for="ch" forName="Accent6" refType="w" fact="0.2091"/>
              <dgm:constr type="h" for="ch" forName="Accent6" refType="h" fact="0.1281"/>
              <dgm:constr type="l" for="ch" forName="Text2" refType="w" fact="0.5078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l" for="ch" forName="Text3" refType="w" fact="0.745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l" for="ch" forName="Text5" refType="w" fact="0.642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l" for="ch" forName="Text6" refType="w" fact="0.1648"/>
              <dgm:constr type="t" for="ch" forName="Text6" refType="h" fact="0.8039"/>
              <dgm:constr type="w" for="ch" forName="Text6" refType="w" fact="0.2091"/>
              <dgm:constr type="h" for="ch" forName="Text6" refType="h" fact="0.0709"/>
              <dgm:constr type="l" for="ch" forName="Text4" refType="w" fact="0.0136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else>
        </dgm:choose>
      </dgm:if>
      <dgm:else name="Name10">
        <dgm:choose name="Name11">
          <dgm:if name="Name12" axis="ch" ptType="node" func="cnt" op="equ" val="1">
            <dgm:alg type="composite">
              <dgm:param type="ar" val="1.62"/>
            </dgm:alg>
            <dgm:constrLst>
              <dgm:constr type="primFontSz" for="des" forName="Text1" val="65"/>
              <dgm:constr type="l" for="ch" forName="Image1" refType="w" fact="0"/>
              <dgm:constr type="t" for="ch" forName="Image1" refType="h" fact="0"/>
              <dgm:constr type="w" for="ch" forName="Image1" refType="w"/>
              <dgm:constr type="h" for="ch" forName="Image1" refType="h"/>
              <dgm:constr type="l" for="ch" forName="Accent1" refType="w" fact="0.0491"/>
              <dgm:constr type="t" for="ch" forName="Accent1" refType="h" fact="0.0756"/>
              <dgm:constr type="w" for="ch" forName="Accent1" refType="w" fact="0.9035"/>
              <dgm:constr type="h" for="ch" forName="Accent1" refType="h" fact="0.8429"/>
              <dgm:constr type="l" for="ch" forName="Text1" refType="w" fact="0.0491"/>
              <dgm:constr type="t" for="ch" forName="Text1" refType="h" fact="0.6654"/>
              <dgm:constr type="w" for="ch" forName="Text1" refType="w" fact="0.9035"/>
              <dgm:constr type="h" for="ch" forName="Text1" refType="h" fact="0.2548"/>
            </dgm:constrLst>
          </dgm:if>
          <dgm:if name="Name13" axis="ch" ptType="node" func="cnt" op="equ" val="2">
            <dgm:alg type="composite">
              <dgm:param type="ar" val="0.9528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r" for="ch" forName="Image1" refType="w"/>
              <dgm:constr type="t" for="ch" forName="Image1" refType="h" fact="0.4119"/>
              <dgm:constr type="w" for="ch" forName="Image1" refType="w" fact="0.997"/>
              <dgm:constr type="h" for="ch" forName="Image1" refType="h" fact="0.5881"/>
              <dgm:constr type="r" for="ch" forName="Accent1" refType="w" fact="0.951"/>
              <dgm:constr type="t" for="ch" forName="Accent1" refType="h" fact="0.4563"/>
              <dgm:constr type="w" for="ch" forName="Accent1" refType="w" fact="0.9008"/>
              <dgm:constr type="h" for="ch" forName="Accent1" refType="h" fact="0.4958"/>
              <dgm:constr type="r" for="ch" forName="Image2" refType="w" fact="0.3901"/>
              <dgm:constr type="t" for="ch" forName="Image2" refType="h" fact="0"/>
              <dgm:constr type="w" for="ch" forName="Image2" refType="w" fact="0.3901"/>
              <dgm:constr type="h" for="ch" forName="Image2" refType="h" fact="0.3806"/>
              <dgm:constr type="r" for="ch" forName="Accent2" refType="w" fact="0.3662"/>
              <dgm:constr type="t" for="ch" forName="Accent2" refType="h" fact="0.0231"/>
              <dgm:constr type="w" for="ch" forName="Accent2" refType="w" fact="0.3418"/>
              <dgm:constr type="h" for="ch" forName="Accent2" refType="h" fact="0.3343"/>
              <dgm:constr type="r" for="ch" forName="Text1" refType="w" fact="0.951"/>
              <dgm:constr type="t" for="ch" forName="Text1" refType="h" fact="0.8032"/>
              <dgm:constr type="w" for="ch" forName="Text1" refType="w" fact="0.9008"/>
              <dgm:constr type="h" for="ch" forName="Text1" refType="h" fact="0.1499"/>
              <dgm:constr type="r" for="ch" forName="Text2" refType="w" fact="0.3665"/>
              <dgm:constr type="t" for="ch" forName="Text2" refType="h" fact="0.2575"/>
              <dgm:constr type="w" for="ch" forName="Text2" refType="w" fact="0.3418"/>
              <dgm:constr type="h" for="ch" forName="Text2" refType="h" fact="0.0999"/>
            </dgm:constrLst>
          </dgm:if>
          <dgm:if name="Name14" axis="ch" ptType="node" func="cnt" op="equ" val="3">
            <dgm:alg type="composite">
              <dgm:param type="ar" val="1.4351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r" for="ch" forName="Image1" refType="w"/>
              <dgm:constr type="t" for="ch" forName="Image1" refType="h" fact="0.4119"/>
              <dgm:constr type="w" for="ch" forName="Image1" refType="w" fact="0.6627"/>
              <dgm:constr type="h" for="ch" forName="Image1" refType="h" fact="0.5881"/>
              <dgm:constr type="r" for="ch" forName="Accent1" refType="w" fact="0.9674"/>
              <dgm:constr type="t" for="ch" forName="Accent1" refType="h" fact="0.4563"/>
              <dgm:constr type="w" for="ch" forName="Accent1" refType="w" fact="0.5988"/>
              <dgm:constr type="h" for="ch" forName="Accent1" refType="h" fact="0.4958"/>
              <dgm:constr type="r" for="ch" forName="Image3" refType="w" fact="0.3154"/>
              <dgm:constr type="t" for="ch" forName="Image3" refType="h" fact="0.6397"/>
              <dgm:constr type="w" for="ch" forName="Image3" refType="w" fact="0.3154"/>
              <dgm:constr type="h" for="ch" forName="Image3" refType="h" fact="0.2805"/>
              <dgm:constr type="r" for="ch" forName="Accent3" refType="w" fact="0.2994"/>
              <dgm:constr type="t" for="ch" forName="Accent3" refType="h" fact="0.6629"/>
              <dgm:constr type="w" for="ch" forName="Accent3" refType="w" fact="0.2833"/>
              <dgm:constr type="h" for="ch" forName="Accent3" refType="h" fact="0.2344"/>
              <dgm:constr type="r" for="ch" forName="Image2" refType="w" fact="0.5946"/>
              <dgm:constr type="t" for="ch" forName="Image2" refType="h" fact="0"/>
              <dgm:constr type="w" for="ch" forName="Image2" refType="w" fact="0.2593"/>
              <dgm:constr type="h" for="ch" forName="Image2" refType="h" fact="0.3806"/>
              <dgm:constr type="r" for="ch" forName="Accent2" refType="w" fact="0.5787"/>
              <dgm:constr type="t" for="ch" forName="Accent2" refType="h" fact="0.0231"/>
              <dgm:constr type="w" for="ch" forName="Accent2" refType="w" fact="0.2272"/>
              <dgm:constr type="h" for="ch" forName="Accent2" refType="h" fact="0.3343"/>
              <dgm:constr type="r" for="ch" forName="Text1" refType="w" fact="0.9674"/>
              <dgm:constr type="t" for="ch" forName="Text1" refType="h" fact="0.8032"/>
              <dgm:constr type="w" for="ch" forName="Text1" refType="w" fact="0.5988"/>
              <dgm:constr type="h" for="ch" forName="Text1" refType="h" fact="0.1499"/>
              <dgm:constr type="r" for="ch" forName="Text2" refType="w" fact="0.5789"/>
              <dgm:constr type="t" for="ch" forName="Text2" refType="h" fact="0.2575"/>
              <dgm:constr type="w" for="ch" forName="Text2" refType="w" fact="0.2272"/>
              <dgm:constr type="h" for="ch" forName="Text2" refType="h" fact="0.0999"/>
              <dgm:constr type="r" for="ch" forName="Text3" refType="w" fact="0.2994"/>
              <dgm:constr type="t" for="ch" forName="Text3" refType="h" fact="0.7974"/>
              <dgm:constr type="w" for="ch" forName="Text3" refType="w" fact="0.2833"/>
              <dgm:constr type="h" for="ch" forName="Text3" refType="h" fact="0.0999"/>
            </dgm:constrLst>
          </dgm:if>
          <dgm:if name="Name15" axis="ch" ptType="node" func="cnt" op="equ" val="4">
            <dgm:alg type="composite">
              <dgm:param type="ar" val="1.6922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r" for="ch" forName="Image1" refType="w" fact="0.8502"/>
              <dgm:constr type="t" for="ch" forName="Image1" refType="h" fact="0.4119"/>
              <dgm:constr type="w" for="ch" forName="Image1" refType="w" fact="0.5634"/>
              <dgm:constr type="h" for="ch" forName="Image1" refType="h" fact="0.5881"/>
              <dgm:constr type="r" for="ch" forName="Accent1" refType="w" fact="0.8226"/>
              <dgm:constr type="t" for="ch" forName="Accent1" refType="h" fact="0.4563"/>
              <dgm:constr type="w" for="ch" forName="Accent1" refType="w" fact="0.5091"/>
              <dgm:constr type="h" for="ch" forName="Accent1" refType="h" fact="0.4958"/>
              <dgm:constr type="r" for="ch" forName="Image4" refType="w"/>
              <dgm:constr type="t" for="ch" forName="Image4" refType="h" fact="0.7601"/>
              <dgm:constr type="w" for="ch" forName="Image4" refType="w" fact="0.1316"/>
              <dgm:constr type="h" for="ch" forName="Image4" refType="h" fact="0.2262"/>
              <dgm:constr type="r" for="ch" forName="Accent4" refType="w" fact="0.9864"/>
              <dgm:constr type="t" for="ch" forName="Accent4" refType="h" fact="0.7839"/>
              <dgm:constr type="w" for="ch" forName="Accent4" refType="w" fact="0.1045"/>
              <dgm:constr type="h" for="ch" forName="Accent4" refType="h" fact="0.1806"/>
              <dgm:constr type="r" for="ch" forName="Image3" refType="w" fact="0.2682"/>
              <dgm:constr type="t" for="ch" forName="Image3" refType="h" fact="0.6397"/>
              <dgm:constr type="w" for="ch" forName="Image3" refType="w" fact="0.2682"/>
              <dgm:constr type="h" for="ch" forName="Image3" refType="h" fact="0.2805"/>
              <dgm:constr type="r" for="ch" forName="Accent3" refType="w" fact="0.2545"/>
              <dgm:constr type="t" for="ch" forName="Accent3" refType="h" fact="0.6629"/>
              <dgm:constr type="w" for="ch" forName="Accent3" refType="w" fact="0.2409"/>
              <dgm:constr type="h" for="ch" forName="Accent3" refType="h" fact="0.2344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3806"/>
              <dgm:constr type="r" for="ch" forName="Accent2" refType="w" fact="0.492"/>
              <dgm:constr type="t" for="ch" forName="Accent2" refType="h" fact="0.0231"/>
              <dgm:constr type="w" for="ch" forName="Accent2" refType="w" fact="0.1932"/>
              <dgm:constr type="h" for="ch" forName="Accent2" refType="h" fact="0.3343"/>
              <dgm:constr type="r" for="ch" forName="Text1" refType="w" fact="0.8226"/>
              <dgm:constr type="t" for="ch" forName="Text1" refType="h" fact="0.8032"/>
              <dgm:constr type="w" for="ch" forName="Text1" refType="w" fact="0.5091"/>
              <dgm:constr type="h" for="ch" forName="Text1" refType="h" fact="0.1499"/>
              <dgm:constr type="r" for="ch" forName="Text2" refType="w" fact="0.4922"/>
              <dgm:constr type="t" for="ch" forName="Text2" refType="h" fact="0.2575"/>
              <dgm:constr type="w" for="ch" forName="Text2" refType="w" fact="0.1932"/>
              <dgm:constr type="h" for="ch" forName="Text2" refType="h" fact="0.0999"/>
              <dgm:constr type="r" for="ch" forName="Text3" refType="w" fact="0.2545"/>
              <dgm:constr type="t" for="ch" forName="Text3" refType="h" fact="0.7974"/>
              <dgm:constr type="w" for="ch" forName="Text3" refType="w" fact="0.2409"/>
              <dgm:constr type="h" for="ch" forName="Text3" refType="h" fact="0.0999"/>
              <dgm:constr type="r" for="ch" forName="Text4" refType="w" fact="0.9864"/>
              <dgm:constr type="t" for="ch" forName="Text4" refType="h" fact="0.8647"/>
              <dgm:constr type="w" for="ch" forName="Text4" refType="w" fact="0.1045"/>
              <dgm:constr type="h" for="ch" forName="Text4" refType="h" fact="0.0999"/>
            </dgm:constrLst>
          </dgm:if>
          <dgm:if name="Name16" axis="ch" ptType="node" func="cnt" op="equ" val="5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r" for="ch" forName="Image1" refType="w" fact="0.8502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r" for="ch" forName="Accent1" refType="w" fact="0.8226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r" for="ch" forName="Image4" refType="w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r" for="ch" forName="Accent4" refType="w" fact="0.9864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r" for="ch" forName="Image5" refType="w" fact="0.3723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r" for="ch" forName="Accent5" refType="w" fact="0.358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r" for="ch" forName="Image3" refType="w" fact="0.2682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r" for="ch" forName="Accent3" refType="w" fact="0.254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r" for="ch" forName="Accent2" refType="w" fact="0.492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r" for="ch" forName="Text1" refType="w" fact="0.8226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r" for="ch" forName="Text2" refType="w" fact="0.4922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r" for="ch" forName="Text3" refType="w" fact="0.254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r" for="ch" forName="Text5" refType="w" fact="0.358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r" for="ch" forName="Text4" refType="w" fact="0.9864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if>
          <dgm:else name="Name17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primFontSz" for="des" forName="Text6" refType="primFontSz" refFor="des" refForName="Text1" op="equ"/>
              <dgm:constr type="r" for="ch" forName="Image1" refType="w" fact="0.8502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r" for="ch" forName="Accent1" refType="w" fact="0.8226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r" for="ch" forName="Image4" refType="w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r" for="ch" forName="Accent4" refType="w" fact="0.9864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r" for="ch" forName="Image5" refType="w" fact="0.3713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r" for="ch" forName="Accent5" refType="w" fact="0.358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r" for="ch" forName="Image3" refType="w" fact="0.2682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r" for="ch" forName="Accent3" refType="w" fact="0.254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r" for="ch" forName="Accent2" refType="w" fact="0.492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r" for="ch" forName="Text1" refType="w" fact="0.8226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r" for="ch" forName="Image6" refType="w" fact="0.849"/>
              <dgm:constr type="t" for="ch" forName="Image6" refType="h" fact="0.7301"/>
              <dgm:constr type="w" for="ch" forName="Image6" refType="w" fact="0.2361"/>
              <dgm:constr type="h" for="ch" forName="Image6" refType="h" fact="0.1604"/>
              <dgm:constr type="r" for="ch" forName="Accent6" refType="w" fact="0.8352"/>
              <dgm:constr type="t" for="ch" forName="Accent6" refType="h" fact="0.7467"/>
              <dgm:constr type="w" for="ch" forName="Accent6" refType="w" fact="0.2091"/>
              <dgm:constr type="h" for="ch" forName="Accent6" refType="h" fact="0.1281"/>
              <dgm:constr type="r" for="ch" forName="Text2" refType="w" fact="0.4922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r" for="ch" forName="Text3" refType="w" fact="0.254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r" for="ch" forName="Text5" refType="w" fact="0.358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r" for="ch" forName="Text6" refType="w" fact="0.8352"/>
              <dgm:constr type="t" for="ch" forName="Text6" refType="h" fact="0.8039"/>
              <dgm:constr type="w" for="ch" forName="Text6" refType="w" fact="0.2091"/>
              <dgm:constr type="h" for="ch" forName="Text6" refType="h" fact="0.0709"/>
              <dgm:constr type="r" for="ch" forName="Text4" refType="w" fact="0.9864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else>
        </dgm:choose>
      </dgm:else>
    </dgm:choose>
    <dgm:forEach name="wrapper" axis="self" ptType="parTrans">
      <dgm:forEach name="ImageRepeat" axis="self"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  <dgm:forEach name="accentRepeat" axis="self">
        <dgm:layoutNode name="Accent" styleLbl="parChTrans1D1">
          <dgm:alg type="sp"/>
          <dgm:shape xmlns:r="http://schemas.openxmlformats.org/officeDocument/2006/relationships" type="rect" r:blip="">
            <dgm:adjLst/>
          </dgm:shape>
          <dgm:presOf/>
        </dgm:layoutNode>
      </dgm:forEach>
    </dgm:forEach>
    <dgm:forEach name="Name18" axis="ch" ptType="node" cnt="1">
      <dgm:layoutNode name="Image1">
        <dgm:alg type="sp"/>
        <dgm:shape xmlns:r="http://schemas.openxmlformats.org/officeDocument/2006/relationships" r:blip="">
          <dgm:adjLst/>
        </dgm:shape>
        <dgm:presOf/>
        <dgm:forEach name="Name19" ref="ImageRepeat"/>
      </dgm:layoutNode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"/>
      </dgm:layoutNode>
      <dgm:layoutNode name="Text1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  <dgm:param type="lnSpPar" val="100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1" axis="ch" ptType="node" st="2" cnt="1">
      <dgm:layoutNode name="Image2">
        <dgm:alg type="sp"/>
        <dgm:shape xmlns:r="http://schemas.openxmlformats.org/officeDocument/2006/relationships" r:blip="">
          <dgm:adjLst/>
        </dgm:shape>
        <dgm:presOf/>
        <dgm:forEach name="Name22" ref="ImageRepeat"/>
      </dgm:layoutNode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23" ref="accentRepeat"/>
      </dgm:layoutNode>
      <dgm:layoutNode name="Text2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4" axis="ch" ptType="node" st="3" cnt="1">
      <dgm:layoutNode name="Image3">
        <dgm:alg type="sp"/>
        <dgm:shape xmlns:r="http://schemas.openxmlformats.org/officeDocument/2006/relationships" r:blip="">
          <dgm:adjLst/>
        </dgm:shape>
        <dgm:presOf/>
        <dgm:forEach name="Name25" ref="ImageRepeat"/>
      </dgm:layoutNode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26" ref="accentRepeat"/>
      </dgm:layoutNode>
      <dgm:layoutNode name="Text3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7" axis="ch" ptType="node" st="4" cnt="1">
      <dgm:layoutNode name="Image4">
        <dgm:alg type="sp"/>
        <dgm:shape xmlns:r="http://schemas.openxmlformats.org/officeDocument/2006/relationships" r:blip="">
          <dgm:adjLst/>
        </dgm:shape>
        <dgm:presOf/>
        <dgm:forEach name="Name28" ref="ImageRepeat"/>
      </dgm:layoutNode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9" ref="accentRepeat"/>
      </dgm:layoutNode>
      <dgm:layoutNode name="Text4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30" axis="ch" ptType="node" st="5" cnt="1">
      <dgm:layoutNode name="Image5">
        <dgm:alg type="sp"/>
        <dgm:shape xmlns:r="http://schemas.openxmlformats.org/officeDocument/2006/relationships" r:blip="">
          <dgm:adjLst/>
        </dgm:shape>
        <dgm:presOf/>
        <dgm:forEach name="Name31" ref="ImageRepeat"/>
      </dgm:layoutNode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Text5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33" axis="ch" ptType="node" st="6" cnt="1">
      <dgm:layoutNode name="Image6">
        <dgm:alg type="sp"/>
        <dgm:shape xmlns:r="http://schemas.openxmlformats.org/officeDocument/2006/relationships" r:blip="">
          <dgm:adjLst/>
        </dgm:shape>
        <dgm:presOf/>
        <dgm:forEach name="Name34" ref="ImageRepeat"/>
      </dgm:layoutNode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Text6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Relationship Id="rId6" Type="http://schemas.openxmlformats.org/officeDocument/2006/relationships/image" Target="../media/image105.wmf"/><Relationship Id="rId5" Type="http://schemas.openxmlformats.org/officeDocument/2006/relationships/image" Target="../media/image104.wmf"/><Relationship Id="rId4" Type="http://schemas.openxmlformats.org/officeDocument/2006/relationships/image" Target="../media/image10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wmf"/><Relationship Id="rId1" Type="http://schemas.openxmlformats.org/officeDocument/2006/relationships/image" Target="../media/image10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32D1-0119-4424-ADB1-6A88624C9257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026BA-B8A7-4B5A-A3B0-0B7D31088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197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4FE6-3F31-4904-9137-AFF662B7D702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9E1F4-77C1-461E-ABFF-BFE7DD57AF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75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032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39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47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40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45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41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7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470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9E4FF4-4B4C-4783-ACCA-43B0D278BF5C}" type="slidenum">
              <a:rPr lang="zh-CN" altLang="en-GB">
                <a:solidFill>
                  <a:srgbClr val="000000"/>
                </a:solidFill>
              </a:rPr>
              <a:pPr/>
              <a:t>81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GB" dirty="0"/>
          </a:p>
          <a:p>
            <a:endParaRPr lang="zh-CN" altLang="en-GB" dirty="0"/>
          </a:p>
        </p:txBody>
      </p:sp>
    </p:spTree>
    <p:extLst>
      <p:ext uri="{BB962C8B-B14F-4D97-AF65-F5344CB8AC3E}">
        <p14:creationId xmlns:p14="http://schemas.microsoft.com/office/powerpoint/2010/main" val="20868037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316BD6-FB91-4B50-8FB9-0DAAFF040A88}" type="slidenum">
              <a:rPr lang="zh-CN" altLang="en-GB">
                <a:solidFill>
                  <a:srgbClr val="000000"/>
                </a:solidFill>
              </a:rPr>
              <a:pPr/>
              <a:t>82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746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98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04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7410A7C-1B23-4801-9B34-48DCFB382991}" type="slidenum">
              <a:rPr lang="en-US" altLang="en-US" sz="200" baseline="0">
                <a:solidFill>
                  <a:srgbClr val="000000"/>
                </a:solidFill>
              </a:rPr>
              <a:pPr/>
              <a:t>15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98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24B0996-5ECD-4279-AB73-DD2220AF230C}" type="slidenum">
              <a:rPr lang="en-US" altLang="en-US" sz="200" baseline="0">
                <a:solidFill>
                  <a:srgbClr val="000000"/>
                </a:solidFill>
              </a:rPr>
              <a:pPr/>
              <a:t>16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73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CCCB2C4-4CB3-457E-AB6F-44600C55DAF7}" type="slidenum">
              <a:rPr lang="en-US" altLang="en-US" sz="200" baseline="0">
                <a:solidFill>
                  <a:srgbClr val="000000"/>
                </a:solidFill>
              </a:rPr>
              <a:pPr/>
              <a:t>17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677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99F69C7-6B42-4CB7-A36A-C9B44B1843B3}" type="slidenum">
              <a:rPr lang="en-US" altLang="en-US" sz="200" baseline="0">
                <a:solidFill>
                  <a:srgbClr val="000000"/>
                </a:solidFill>
              </a:rPr>
              <a:pPr/>
              <a:t>18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51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A135190-47C4-4C42-9D4D-746A773744CC}" type="slidenum">
              <a:rPr lang="en-US" altLang="en-US" sz="200" baseline="0">
                <a:solidFill>
                  <a:srgbClr val="000000"/>
                </a:solidFill>
              </a:rPr>
              <a:pPr/>
              <a:t>24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06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794F6CE5-04CB-4074-B10B-32C042C4B400}" type="slidenum">
              <a:rPr lang="en-US" sz="200" baseline="0" smtClean="0">
                <a:solidFill>
                  <a:srgbClr val="000000"/>
                </a:solidFill>
              </a:rPr>
              <a:pPr/>
              <a:t>31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87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sz="500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3EC084A-F0BB-4D1F-9C82-16DCBE4C69B9}" type="slidenum">
              <a:rPr lang="en-US" sz="200" baseline="0" smtClean="0">
                <a:solidFill>
                  <a:srgbClr val="000000"/>
                </a:solidFill>
              </a:rPr>
              <a:pPr/>
              <a:t>32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59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532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jpe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3D4-A3A9-4582-B2A6-3C6A55E017EA}" type="datetimeFigureOut">
              <a:rPr lang="en-GB" smtClean="0">
                <a:solidFill>
                  <a:srgbClr val="000000"/>
                </a:solidFill>
              </a:rPr>
              <a:pPr/>
              <a:t>31/10/2019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4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5765A2-BF59-4D37-911A-540D667C3387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691306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9DE392-8883-4524-8C62-2AFC330F8674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280148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A5C62-21A2-4E51-AD4D-AD5CA0BA8021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288761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" name="Picture 9" descr="Bar_header_Grey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dirty="0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2E31F-7209-4863-B581-884456CCE05E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 smtClean="0">
              <a:solidFill>
                <a:srgbClr val="808080"/>
              </a:solidFill>
            </a:endParaRPr>
          </a:p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936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14C16-4938-45AD-A6DC-9F64A69D8831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608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3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95770-97A2-47D5-A5DD-FE90812765E7}" type="slidenum">
              <a:rPr lang="en-GB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248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" name="Picture 9" descr="Bar_header_Grey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dirty="0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2E31F-7209-4863-B581-884456CCE05E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 smtClean="0">
              <a:solidFill>
                <a:srgbClr val="808080"/>
              </a:solidFill>
            </a:endParaRPr>
          </a:p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22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14C16-4938-45AD-A6DC-9F64A69D8831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050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int Cli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671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95770-97A2-47D5-A5DD-FE90812765E7}" type="slidenum">
              <a:rPr lang="en-GB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220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ICCM-14 San Diego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GB">
                <a:solidFill>
                  <a:srgbClr val="808080"/>
                </a:solidFill>
              </a:rPr>
              <a:t>ICCM 14</a:t>
            </a:r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95EE9-666B-4AB7-B29F-344DBF09C802}" type="slidenum">
              <a:rPr lang="zh-CN" altLang="en-GB">
                <a:solidFill>
                  <a:srgbClr val="808080"/>
                </a:solidFill>
              </a:rPr>
              <a:pPr/>
              <a:t>‹#›</a:t>
            </a:fld>
            <a:endParaRPr lang="en-GB" altLang="zh-CN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08837"/>
      </p:ext>
    </p:extLst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257800"/>
          </a:xfrm>
          <a:prstGeom prst="rect">
            <a:avLst/>
          </a:prstGeom>
          <a:solidFill>
            <a:srgbClr val="4AB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319678"/>
            <a:ext cx="6858000" cy="1795463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4232" y="4550113"/>
            <a:ext cx="6858000" cy="46275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3740" y="5178170"/>
            <a:ext cx="9144000" cy="167983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64" y="261457"/>
            <a:ext cx="2105481" cy="9951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187" y="200912"/>
            <a:ext cx="1913626" cy="1116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2" b="25502"/>
          <a:stretch/>
        </p:blipFill>
        <p:spPr>
          <a:xfrm>
            <a:off x="101969" y="5494192"/>
            <a:ext cx="964913" cy="4343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778" y="5476860"/>
            <a:ext cx="365948" cy="4871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1" y="6221689"/>
            <a:ext cx="1079143" cy="4474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44" y="5541640"/>
            <a:ext cx="961533" cy="3371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956" y="6356814"/>
            <a:ext cx="1143000" cy="336804"/>
          </a:xfrm>
          <a:prstGeom prst="rect">
            <a:avLst/>
          </a:prstGeom>
        </p:spPr>
      </p:pic>
      <p:pic>
        <p:nvPicPr>
          <p:cNvPr id="1028" name="Picture 4" descr="Image result for glasgow logo white">
            <a:extLst>
              <a:ext uri="{FF2B5EF4-FFF2-40B4-BE49-F238E27FC236}">
                <a16:creationId xmlns:a16="http://schemas.microsoft.com/office/drawing/2014/main" id="{48E002EB-0351-44F7-83B3-64C5AD96D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337" y="5510477"/>
            <a:ext cx="958520" cy="3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ambridge logo transparent">
            <a:extLst>
              <a:ext uri="{FF2B5EF4-FFF2-40B4-BE49-F238E27FC236}">
                <a16:creationId xmlns:a16="http://schemas.microsoft.com/office/drawing/2014/main" id="{DC1D4E69-FB13-446B-990E-7EE951D5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59" y="5572520"/>
            <a:ext cx="1065020" cy="29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lated image">
            <a:extLst>
              <a:ext uri="{FF2B5EF4-FFF2-40B4-BE49-F238E27FC236}">
                <a16:creationId xmlns:a16="http://schemas.microsoft.com/office/drawing/2014/main" id="{5AB00D97-9E93-4645-BE4D-8182CA81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625" y="5466997"/>
            <a:ext cx="1414835" cy="45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28" y="6183076"/>
            <a:ext cx="949217" cy="468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64" y="5320134"/>
            <a:ext cx="1193744" cy="7862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3156" y="6208654"/>
            <a:ext cx="1209142" cy="394169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0432" y="6145576"/>
            <a:ext cx="685025" cy="5553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421" y="6145576"/>
            <a:ext cx="882760" cy="55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477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31/10/2019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6252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rgbClr val="32323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606" y="5586485"/>
            <a:ext cx="1620982" cy="76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275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59539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6381239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90688"/>
            <a:ext cx="3868340" cy="1209529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00" b="1">
                <a:solidFill>
                  <a:srgbClr val="4ABDB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00218"/>
            <a:ext cx="3868340" cy="328944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90687"/>
            <a:ext cx="3887391" cy="120953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00" b="1">
                <a:solidFill>
                  <a:srgbClr val="4ABDB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29151" y="2900217"/>
            <a:ext cx="3868340" cy="328944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71824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31387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689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7000">
                <a:schemeClr val="accent4"/>
              </a:gs>
              <a:gs pos="7000">
                <a:schemeClr val="accent4"/>
              </a:gs>
              <a:gs pos="63000">
                <a:schemeClr val="accent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9142809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 l="-20737" t="-2407" r="-9007" b="-12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b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908" y="2409650"/>
            <a:ext cx="5447192" cy="23876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7163" y="5562601"/>
            <a:ext cx="8643822" cy="9477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7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057400"/>
            <a:ext cx="4629150" cy="38036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31982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2057400"/>
            <a:ext cx="4629150" cy="38036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58590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257800"/>
          </a:xfrm>
          <a:prstGeom prst="rect">
            <a:avLst/>
          </a:prstGeom>
          <a:solidFill>
            <a:srgbClr val="4AB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319678"/>
            <a:ext cx="6858000" cy="1795463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4232" y="4550113"/>
            <a:ext cx="6858000" cy="46275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-3740" y="5178170"/>
            <a:ext cx="9144000" cy="167983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64" y="261457"/>
            <a:ext cx="2105481" cy="9951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187" y="200912"/>
            <a:ext cx="1913626" cy="1116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2" b="25502"/>
          <a:stretch/>
        </p:blipFill>
        <p:spPr>
          <a:xfrm>
            <a:off x="101969" y="5494192"/>
            <a:ext cx="964913" cy="4343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778" y="5476860"/>
            <a:ext cx="365948" cy="4871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1" y="6221689"/>
            <a:ext cx="1079143" cy="4474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44" y="5541640"/>
            <a:ext cx="961533" cy="3371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956" y="6356814"/>
            <a:ext cx="1143000" cy="336804"/>
          </a:xfrm>
          <a:prstGeom prst="rect">
            <a:avLst/>
          </a:prstGeom>
        </p:spPr>
      </p:pic>
      <p:pic>
        <p:nvPicPr>
          <p:cNvPr id="1028" name="Picture 4" descr="Image result for glasgow logo white">
            <a:extLst>
              <a:ext uri="{FF2B5EF4-FFF2-40B4-BE49-F238E27FC236}">
                <a16:creationId xmlns:a16="http://schemas.microsoft.com/office/drawing/2014/main" id="{48E002EB-0351-44F7-83B3-64C5AD96D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337" y="5510477"/>
            <a:ext cx="958520" cy="3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ambridge logo transparent">
            <a:extLst>
              <a:ext uri="{FF2B5EF4-FFF2-40B4-BE49-F238E27FC236}">
                <a16:creationId xmlns:a16="http://schemas.microsoft.com/office/drawing/2014/main" id="{DC1D4E69-FB13-446B-990E-7EE951D5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59" y="5572520"/>
            <a:ext cx="1065020" cy="29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lated image">
            <a:extLst>
              <a:ext uri="{FF2B5EF4-FFF2-40B4-BE49-F238E27FC236}">
                <a16:creationId xmlns:a16="http://schemas.microsoft.com/office/drawing/2014/main" id="{5AB00D97-9E93-4645-BE4D-8182CA81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625" y="5466997"/>
            <a:ext cx="1414835" cy="45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28" y="6183076"/>
            <a:ext cx="949217" cy="468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64" y="5320134"/>
            <a:ext cx="1193744" cy="7862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3156" y="6208654"/>
            <a:ext cx="1209142" cy="394169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0432" y="6145576"/>
            <a:ext cx="685025" cy="5553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421" y="6145576"/>
            <a:ext cx="882760" cy="55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841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68114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rgbClr val="32323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606" y="5586485"/>
            <a:ext cx="1620982" cy="76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95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944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638123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90688"/>
            <a:ext cx="3868340" cy="1209529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00" b="1">
                <a:solidFill>
                  <a:srgbClr val="4ABDB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00218"/>
            <a:ext cx="3868340" cy="328944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90687"/>
            <a:ext cx="3887391" cy="120953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00" b="1">
                <a:solidFill>
                  <a:srgbClr val="4ABDB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29151" y="2900217"/>
            <a:ext cx="3868340" cy="328944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0041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6029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95878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057400"/>
            <a:ext cx="4629150" cy="38036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7448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7" y="-2"/>
            <a:ext cx="7639046" cy="746451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3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06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  <p:extLst mod="1">
    <p:ext uri="{DCECCB84-F9BA-43D5-87BE-67443E8EF086}">
      <p15:sldGuideLst xmlns:p15="http://schemas.microsoft.com/office/powerpoint/2012/main">
        <p15:guide id="2" pos="5" userDrawn="1">
          <p15:clr>
            <a:srgbClr val="FBAE40"/>
          </p15:clr>
        </p15:guide>
        <p15:guide id="3" pos="5653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2057400"/>
            <a:ext cx="4629150" cy="38036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1389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-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8" y="-1"/>
            <a:ext cx="7639046" cy="746450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4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pos="565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eacons of Excell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0" y="-1"/>
            <a:ext cx="9144000" cy="685799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rgbClr val="009BBD"/>
              </a:gs>
              <a:gs pos="100000">
                <a:srgbClr val="1B2A6B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1044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B37A9-B182-4811-8694-AEDF48EB9E3F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B0509-936D-4888-8910-BE5EB4ECC9AE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8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E6748-8D63-470C-8651-406C71D40A21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66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27.xml"/><Relationship Id="rId10" Type="http://schemas.openxmlformats.org/officeDocument/2006/relationships/theme" Target="../theme/theme6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36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 flipV="1">
            <a:off x="-2" y="0"/>
            <a:ext cx="9142810" cy="74644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/>
          <p:cNvSpPr/>
          <p:nvPr userDrawn="1"/>
        </p:nvSpPr>
        <p:spPr>
          <a:xfrm>
            <a:off x="1501503" y="1"/>
            <a:ext cx="7646069" cy="746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1504" y="23976"/>
            <a:ext cx="7642496" cy="698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112F-1B58-4F80-8548-230F871317D2}" type="datetimeFigureOut">
              <a:rPr lang="en-GB" smtClean="0"/>
              <a:t>31/10/2019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2D6D5-F6C2-4C88-B07F-0F9DC0B2C38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1497932" y="1"/>
            <a:ext cx="0" cy="896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7775" cy="4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62" r:id="rId3"/>
    <p:sldLayoutId id="2147483650" r:id="rId4"/>
    <p:sldLayoutId id="2147483658" r:id="rId5"/>
    <p:sldLayoutId id="214748365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7C9195-012B-4D37-BA54-E616AF43613C}" type="slidenum">
              <a:rPr lang="en-US">
                <a:solidFill>
                  <a:srgbClr val="808080"/>
                </a:solidFill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34" charset="-128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6th September 2013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ILTP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32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7FAB3A-DE1F-418A-93CC-E91AFC97C9BE}" type="slidenum">
              <a:rPr lang="en-US" altLang="en-US" smtClean="0">
                <a:solidFill>
                  <a:srgbClr val="80808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80808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July 9-12, 2012</a:t>
            </a: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63419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aseline="0">
                <a:solidFill>
                  <a:srgbClr val="999999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pitchFamily="18" charset="-128"/>
              </a:rPr>
              <a:t>20 March 2012</a:t>
            </a:r>
            <a:endParaRPr lang="en-US" sz="900" dirty="0">
              <a:ea typeface="ＭＳ Ｐゴシック" pitchFamily="1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808080"/>
                </a:solidFill>
                <a:ea typeface="ＭＳ Ｐゴシック" pitchFamily="18" charset="-128"/>
              </a:rPr>
              <a:t>GKN Aerospace Engineering Services - Cowes</a:t>
            </a:r>
            <a:endParaRPr lang="en-GB" dirty="0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FF451A-B70C-43F8-AA55-92F43CA195F1}" type="slidenum">
              <a:rPr lang="en-US">
                <a:solidFill>
                  <a:srgbClr val="808080"/>
                </a:solidFill>
                <a:ea typeface="ＭＳ Ｐゴシック" pitchFamily="1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2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9" descr="Bar_header_Grey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779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aseline="0">
                <a:solidFill>
                  <a:srgbClr val="999999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pitchFamily="18" charset="-128"/>
              </a:rPr>
              <a:t>20 March 2012</a:t>
            </a:r>
            <a:endParaRPr lang="en-US" sz="900" dirty="0">
              <a:ea typeface="ＭＳ Ｐゴシック" pitchFamily="1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808080"/>
                </a:solidFill>
                <a:ea typeface="ＭＳ Ｐゴシック" pitchFamily="18" charset="-128"/>
              </a:rPr>
              <a:t>GKN Aerospace Engineering Services - Cowes</a:t>
            </a:r>
            <a:endParaRPr lang="en-GB" dirty="0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FF451A-B70C-43F8-AA55-92F43CA195F1}" type="slidenum">
              <a:rPr lang="en-US">
                <a:solidFill>
                  <a:srgbClr val="808080"/>
                </a:solidFill>
                <a:ea typeface="ＭＳ Ｐゴシック" pitchFamily="1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2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9" descr="Bar_header_Grey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920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3456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A9154A5-D088-497D-A5AD-D9B4D15F59A4}" type="datetimeFigureOut">
              <a:rPr lang="en-GB" smtClean="0"/>
              <a:pPr/>
              <a:t>31/10/2019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cimcomp.ac.uk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0C7CF45-EA18-4BF2-A69A-DF1FE2D646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938" y="696706"/>
            <a:ext cx="1401411" cy="6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5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4ABDBC"/>
          </a:solidFill>
          <a:effectLst/>
          <a:latin typeface="+mn-lt"/>
          <a:ea typeface="Open Sans Semibold" panose="020B0706030804020204" pitchFamily="34" charset="0"/>
          <a:cs typeface="Open Sans Semibold" panose="020B07060308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Merriweather" panose="00000500000000000000" pitchFamily="2" charset="0"/>
        <a:buChar char="–"/>
        <a:defRPr sz="1800" kern="1200">
          <a:solidFill>
            <a:srgbClr val="646464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1500" kern="1200">
          <a:solidFill>
            <a:srgbClr val="969696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Merriweather" panose="00000500000000000000" pitchFamily="2" charset="0"/>
        <a:buChar char="–"/>
        <a:defRPr sz="1350" kern="1200">
          <a:solidFill>
            <a:srgbClr val="969696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1350" kern="1200">
          <a:solidFill>
            <a:srgbClr val="96969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3456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A9154A5-D088-497D-A5AD-D9B4D15F59A4}" type="datetimeFigureOut">
              <a:rPr lang="en-GB" smtClean="0"/>
              <a:pPr/>
              <a:t>31/10/2019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cimcomp.ac.uk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0C7CF45-EA18-4BF2-A69A-DF1FE2D6465E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938" y="696706"/>
            <a:ext cx="1401411" cy="6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7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4ABDBC"/>
          </a:solidFill>
          <a:effectLst/>
          <a:latin typeface="+mn-lt"/>
          <a:ea typeface="Open Sans Semibold" panose="020B0706030804020204" pitchFamily="34" charset="0"/>
          <a:cs typeface="Open Sans Semibold" panose="020B07060308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Merriweather" panose="00000500000000000000" pitchFamily="2" charset="0"/>
        <a:buChar char="–"/>
        <a:defRPr sz="1800" kern="1200">
          <a:solidFill>
            <a:srgbClr val="646464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1500" kern="1200">
          <a:solidFill>
            <a:srgbClr val="969696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Merriweather" panose="00000500000000000000" pitchFamily="2" charset="0"/>
        <a:buChar char="–"/>
        <a:defRPr sz="1350" kern="1200">
          <a:solidFill>
            <a:srgbClr val="969696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1350" kern="1200">
          <a:solidFill>
            <a:srgbClr val="96969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texgen.sourceforge.net/phpBB3/index.php" TargetMode="Externa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api/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louisepb/TexGenScriptingGuide" TargetMode="Externa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uisepb/TexGenScriptingGuide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ICMAC2018-Workshop" TargetMode="External"/><Relationship Id="rId4" Type="http://schemas.openxmlformats.org/officeDocument/2006/relationships/hyperlink" Target="https://github.com/louisepb/TexGen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jpe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96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7.png"/><Relationship Id="rId9" Type="http://schemas.openxmlformats.org/officeDocument/2006/relationships/image" Target="../media/image9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04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1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03.wmf"/><Relationship Id="rId5" Type="http://schemas.openxmlformats.org/officeDocument/2006/relationships/image" Target="../media/image100.wmf"/><Relationship Id="rId15" Type="http://schemas.openxmlformats.org/officeDocument/2006/relationships/image" Target="../media/image105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02.wmf"/><Relationship Id="rId14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0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09.wmf"/><Relationship Id="rId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4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26" Type="http://schemas.openxmlformats.org/officeDocument/2006/relationships/image" Target="../media/image48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jpeg"/><Relationship Id="rId12" Type="http://schemas.openxmlformats.org/officeDocument/2006/relationships/image" Target="../media/image34.png"/><Relationship Id="rId17" Type="http://schemas.openxmlformats.org/officeDocument/2006/relationships/image" Target="../media/image39.png"/><Relationship Id="rId25" Type="http://schemas.openxmlformats.org/officeDocument/2006/relationships/image" Target="../media/image47.pn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20" Type="http://schemas.openxmlformats.org/officeDocument/2006/relationships/image" Target="../media/image4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jpeg"/><Relationship Id="rId11" Type="http://schemas.openxmlformats.org/officeDocument/2006/relationships/image" Target="../media/image33.png"/><Relationship Id="rId24" Type="http://schemas.openxmlformats.org/officeDocument/2006/relationships/image" Target="../media/image46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6.png"/><Relationship Id="rId9" Type="http://schemas.openxmlformats.org/officeDocument/2006/relationships/image" Target="../media/image31.jpeg"/><Relationship Id="rId14" Type="http://schemas.openxmlformats.org/officeDocument/2006/relationships/image" Target="../media/image36.png"/><Relationship Id="rId22" Type="http://schemas.openxmlformats.org/officeDocument/2006/relationships/image" Target="../media/image4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7.jpeg"/><Relationship Id="rId4" Type="http://schemas.openxmlformats.org/officeDocument/2006/relationships/image" Target="../media/image11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27.emf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6.emf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37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0.png"/><Relationship Id="rId9" Type="http://schemas.openxmlformats.org/officeDocument/2006/relationships/image" Target="../media/image3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13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260.png"/><Relationship Id="rId10" Type="http://schemas.openxmlformats.org/officeDocument/2006/relationships/chart" Target="../charts/chart1.xml"/><Relationship Id="rId4" Type="http://schemas.openxmlformats.org/officeDocument/2006/relationships/image" Target="../media/image139.JPG"/><Relationship Id="rId9" Type="http://schemas.openxmlformats.org/officeDocument/2006/relationships/image" Target="../media/image3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2.xml"/><Relationship Id="rId4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51.png"/><Relationship Id="rId3" Type="http://schemas.microsoft.com/office/2007/relationships/hdphoto" Target="../media/hdphoto2.wdp"/><Relationship Id="rId7" Type="http://schemas.openxmlformats.org/officeDocument/2006/relationships/image" Target="../media/image148.png"/><Relationship Id="rId12" Type="http://schemas.microsoft.com/office/2007/relationships/hdphoto" Target="../media/hdphoto6.wdp"/><Relationship Id="rId2" Type="http://schemas.openxmlformats.org/officeDocument/2006/relationships/image" Target="../media/image145.png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7.png"/><Relationship Id="rId11" Type="http://schemas.openxmlformats.org/officeDocument/2006/relationships/image" Target="../media/image150.png"/><Relationship Id="rId5" Type="http://schemas.microsoft.com/office/2007/relationships/hdphoto" Target="../media/hdphoto3.wdp"/><Relationship Id="rId15" Type="http://schemas.openxmlformats.org/officeDocument/2006/relationships/image" Target="../media/image152.png"/><Relationship Id="rId10" Type="http://schemas.microsoft.com/office/2007/relationships/hdphoto" Target="../media/hdphoto5.wdp"/><Relationship Id="rId4" Type="http://schemas.openxmlformats.org/officeDocument/2006/relationships/image" Target="../media/image146.png"/><Relationship Id="rId9" Type="http://schemas.openxmlformats.org/officeDocument/2006/relationships/image" Target="../media/image149.png"/><Relationship Id="rId14" Type="http://schemas.microsoft.com/office/2007/relationships/hdphoto" Target="../media/hdphoto7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xgen.sourceforge.net/" TargetMode="Externa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153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7.jpeg"/><Relationship Id="rId5" Type="http://schemas.openxmlformats.org/officeDocument/2006/relationships/image" Target="../media/image156.jpeg"/><Relationship Id="rId4" Type="http://schemas.openxmlformats.org/officeDocument/2006/relationships/image" Target="../media/image15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tif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66.jpeg"/><Relationship Id="rId5" Type="http://schemas.microsoft.com/office/2007/relationships/hdphoto" Target="../media/hdphoto8.wdp"/><Relationship Id="rId4" Type="http://schemas.openxmlformats.org/officeDocument/2006/relationships/image" Target="../media/image16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tiff"/><Relationship Id="rId3" Type="http://schemas.openxmlformats.org/officeDocument/2006/relationships/image" Target="../media/image168.jpeg"/><Relationship Id="rId7" Type="http://schemas.openxmlformats.org/officeDocument/2006/relationships/image" Target="../media/image171.tiff"/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33.xml"/><Relationship Id="rId6" Type="http://schemas.openxmlformats.org/officeDocument/2006/relationships/chart" Target="../charts/chart3.xml"/><Relationship Id="rId11" Type="http://schemas.openxmlformats.org/officeDocument/2006/relationships/image" Target="../media/image174.png"/><Relationship Id="rId5" Type="http://schemas.openxmlformats.org/officeDocument/2006/relationships/image" Target="../media/image170.emf"/><Relationship Id="rId10" Type="http://schemas.microsoft.com/office/2007/relationships/hdphoto" Target="../media/hdphoto9.wdp"/><Relationship Id="rId4" Type="http://schemas.openxmlformats.org/officeDocument/2006/relationships/image" Target="../media/image169.jpeg"/><Relationship Id="rId9" Type="http://schemas.openxmlformats.org/officeDocument/2006/relationships/image" Target="../media/image173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tiff"/><Relationship Id="rId2" Type="http://schemas.openxmlformats.org/officeDocument/2006/relationships/image" Target="../media/image175.tiff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177.tiff"/><Relationship Id="rId5" Type="http://schemas.openxmlformats.org/officeDocument/2006/relationships/image" Target="../media/image163.png"/><Relationship Id="rId4" Type="http://schemas.openxmlformats.org/officeDocument/2006/relationships/image" Target="../media/image170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jp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1.png"/><Relationship Id="rId4" Type="http://schemas.openxmlformats.org/officeDocument/2006/relationships/image" Target="../media/image19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17" Type="http://schemas.openxmlformats.org/officeDocument/2006/relationships/image" Target="../media/image69.jpg"/><Relationship Id="rId2" Type="http://schemas.openxmlformats.org/officeDocument/2006/relationships/image" Target="../media/image54.png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5" Type="http://schemas.openxmlformats.org/officeDocument/2006/relationships/image" Target="../media/image67.jp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emf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7" Type="http://schemas.openxmlformats.org/officeDocument/2006/relationships/image" Target="../media/image20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4" Type="http://schemas.openxmlformats.org/officeDocument/2006/relationships/image" Target="../media/image19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5.png"/><Relationship Id="rId4" Type="http://schemas.openxmlformats.org/officeDocument/2006/relationships/image" Target="../media/image204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5.png"/><Relationship Id="rId5" Type="http://schemas.openxmlformats.org/officeDocument/2006/relationships/image" Target="../media/image214.png"/><Relationship Id="rId4" Type="http://schemas.openxmlformats.org/officeDocument/2006/relationships/image" Target="../media/image2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Extraction_of_Material_Properties_using_Voxel_Meshing_and_Abaqus" TargetMode="External"/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16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16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16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6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1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35.wmf"/><Relationship Id="rId4" Type="http://schemas.openxmlformats.org/officeDocument/2006/relationships/oleObject" Target="../embeddings/oleObject11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Compiling_from_Source" TargetMode="External"/><Relationship Id="rId2" Type="http://schemas.openxmlformats.org/officeDocument/2006/relationships/hyperlink" Target="https://github.com/louisepb/TexGen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TexGenScripts" TargetMode="External"/><Relationship Id="rId4" Type="http://schemas.openxmlformats.org/officeDocument/2006/relationships/hyperlink" Target="https://github.com/louisepb/TexGen/issues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e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jpe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514300"/>
            <a:ext cx="4019550" cy="1905175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Workshop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62370" y="3621378"/>
            <a:ext cx="4019405" cy="1455447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Dr Louise Brown</a:t>
            </a:r>
          </a:p>
          <a:p>
            <a:endParaRPr lang="en-GB" dirty="0" smtClean="0"/>
          </a:p>
          <a:p>
            <a:r>
              <a:rPr lang="en-GB" dirty="0"/>
              <a:t>https://</a:t>
            </a:r>
            <a:r>
              <a:rPr lang="en-GB" dirty="0" smtClean="0"/>
              <a:t>github.com/louisepb/PurdueWorkshop2019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6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Forum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17630" y="1342663"/>
            <a:ext cx="71994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Queries about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can be directed via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forum</a:t>
            </a:r>
          </a:p>
          <a:p>
            <a:r>
              <a:rPr lang="en-GB" sz="2400" dirty="0">
                <a:latin typeface="+mj-lt"/>
                <a:hlinkClick r:id="rId2"/>
              </a:rPr>
              <a:t>http://</a:t>
            </a:r>
            <a:r>
              <a:rPr lang="en-GB" sz="2400" dirty="0" smtClean="0">
                <a:latin typeface="+mj-lt"/>
                <a:hlinkClick r:id="rId2"/>
              </a:rPr>
              <a:t>texgen.sourceforge.net/phpBB3/index.php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This is also a useful source of information and gives a record of queries and discussion by other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22792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Properties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53020" y="1038225"/>
            <a:ext cx="8220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To export element volume fractions set up yarn properties, either for whole textile (all yarns same) or individual yarns</a:t>
            </a:r>
          </a:p>
          <a:p>
            <a:r>
              <a:rPr lang="en-GB" sz="2000" i="1" dirty="0" smtClean="0">
                <a:latin typeface="+mj-lt"/>
              </a:rPr>
              <a:t>Modeller -&gt; Assign Yarn Properties</a:t>
            </a:r>
          </a:p>
          <a:p>
            <a:r>
              <a:rPr lang="en-GB" sz="2000" dirty="0" smtClean="0">
                <a:latin typeface="+mj-lt"/>
              </a:rPr>
              <a:t>Requires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Total fibre area</a:t>
            </a:r>
          </a:p>
          <a:p>
            <a:r>
              <a:rPr lang="en-GB" sz="2000" dirty="0" smtClean="0">
                <a:latin typeface="+mj-lt"/>
              </a:rPr>
              <a:t>Or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Fibre density and yarn linear density</a:t>
            </a:r>
          </a:p>
          <a:p>
            <a:r>
              <a:rPr lang="en-GB" sz="2000" dirty="0" smtClean="0">
                <a:latin typeface="+mj-lt"/>
              </a:rPr>
              <a:t>Or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Fibre diameter and number of fibres per yarn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3020" y="4216297"/>
            <a:ext cx="85998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Mechanical properties</a:t>
            </a:r>
          </a:p>
          <a:p>
            <a:r>
              <a:rPr lang="en-GB" sz="2000" dirty="0" smtClean="0">
                <a:latin typeface="+mj-lt"/>
              </a:rPr>
              <a:t>Select required yarns then </a:t>
            </a:r>
            <a:r>
              <a:rPr lang="en-GB" sz="2000" i="1" dirty="0" smtClean="0">
                <a:latin typeface="+mj-lt"/>
              </a:rPr>
              <a:t>Modeller -&gt; Assign Yarn Properties</a:t>
            </a:r>
          </a:p>
          <a:p>
            <a:r>
              <a:rPr lang="en-GB" sz="2000" i="1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to set Young’s modulus, Shear modulus, Poisson’s ratio and 	coefficient of thermal expansion</a:t>
            </a:r>
          </a:p>
          <a:p>
            <a:r>
              <a:rPr lang="en-GB" sz="2000" dirty="0" smtClean="0">
                <a:latin typeface="+mj-lt"/>
              </a:rPr>
              <a:t>Select </a:t>
            </a:r>
            <a:r>
              <a:rPr lang="en-GB" sz="2000" i="1" dirty="0" smtClean="0">
                <a:latin typeface="+mj-lt"/>
              </a:rPr>
              <a:t>Modeller -&gt; Assign Matrix Properties </a:t>
            </a:r>
            <a:r>
              <a:rPr lang="en-GB" sz="2000" dirty="0" smtClean="0">
                <a:latin typeface="+mj-lt"/>
              </a:rPr>
              <a:t> to set matrix properties</a:t>
            </a:r>
          </a:p>
        </p:txBody>
      </p:sp>
    </p:spTree>
    <p:extLst>
      <p:ext uri="{BB962C8B-B14F-4D97-AF65-F5344CB8AC3E}">
        <p14:creationId xmlns:p14="http://schemas.microsoft.com/office/powerpoint/2010/main" val="41642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Voxel Export</a:t>
            </a:r>
            <a:endParaRPr lang="en-GB" dirty="0"/>
          </a:p>
        </p:txBody>
      </p:sp>
      <p:pic>
        <p:nvPicPr>
          <p:cNvPr id="4" name="Picture 3" descr="Voxel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4320" y="3823897"/>
            <a:ext cx="1512168" cy="1049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972" y="1105008"/>
            <a:ext cx="7721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File -&gt; Export -&gt; ABAQUS File -&gt; ABAQUS Voxel File</a:t>
            </a:r>
            <a:endParaRPr lang="en-GB" sz="2000" dirty="0" smtClean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Hex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Periodic boundary conditions and steps for extraction of material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http://texgen.sourceforge.net/index.php/Extraction_of_Material_Properties_using_Voxel_Meshing_and_Abaqus</a:t>
            </a:r>
          </a:p>
        </p:txBody>
      </p:sp>
      <p:pic>
        <p:nvPicPr>
          <p:cNvPr id="8" name="Picture 7" descr="VoxelYar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4880" y="3266922"/>
            <a:ext cx="4098735" cy="2163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8" y="3214167"/>
            <a:ext cx="2001663" cy="22689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1972" y="5653320"/>
            <a:ext cx="7716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All ABAQUS exports include additional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ori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and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eld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files containing element orientation, fibre volume fraction and yarn information</a:t>
            </a:r>
            <a:r>
              <a:rPr lang="en-GB" dirty="0" smtClean="0">
                <a:solidFill>
                  <a:prstClr val="black"/>
                </a:solidFill>
                <a:latin typeface="Calibri" panose="020F0502020204030204" pitchFamily="34" charset="0"/>
              </a:rPr>
              <a:t>.</a:t>
            </a:r>
            <a:endParaRPr lang="en-GB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5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Dry Fibre Export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79722" y="1235077"/>
            <a:ext cx="8121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ABAQUS File -&gt; ABAQUS </a:t>
            </a:r>
            <a:r>
              <a:rPr lang="en-GB" sz="2000" i="1" dirty="0" smtClean="0">
                <a:latin typeface="Calibri" panose="020F0502020204030204" pitchFamily="34" charset="0"/>
              </a:rPr>
              <a:t>Dry </a:t>
            </a:r>
            <a:r>
              <a:rPr lang="en-GB" sz="2000" i="1" dirty="0" err="1" smtClean="0">
                <a:latin typeface="Calibri" panose="020F0502020204030204" pitchFamily="34" charset="0"/>
              </a:rPr>
              <a:t>FibreFile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Conformal mesh using hex and wedge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Uses weave pattern information to generate contact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Correction for small intersections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DryFib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2108" y="2927816"/>
            <a:ext cx="4320480" cy="2373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0" y="3236288"/>
            <a:ext cx="2206949" cy="17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Conformal Mesh</a:t>
            </a:r>
            <a:endParaRPr lang="en-GB" dirty="0"/>
          </a:p>
        </p:txBody>
      </p:sp>
      <p:pic>
        <p:nvPicPr>
          <p:cNvPr id="3" name="Shape 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09134" y="850021"/>
            <a:ext cx="2163366" cy="31600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42900" y="921919"/>
            <a:ext cx="451469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Volume Mesh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Select </a:t>
            </a:r>
            <a:r>
              <a:rPr lang="en-GB" i="1" dirty="0">
                <a:latin typeface="Calibri" panose="020F0502020204030204" pitchFamily="34" charset="0"/>
              </a:rPr>
              <a:t>File -&gt; Export -&gt; </a:t>
            </a:r>
            <a:r>
              <a:rPr lang="en-GB" i="1" dirty="0" smtClean="0">
                <a:latin typeface="Calibri" panose="020F0502020204030204" pitchFamily="34" charset="0"/>
              </a:rPr>
              <a:t>Volume Mesh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T</a:t>
            </a:r>
            <a:r>
              <a:rPr lang="en-GB" dirty="0" smtClean="0">
                <a:latin typeface="Calibri" panose="020F0502020204030204" pitchFamily="34" charset="0"/>
              </a:rPr>
              <a:t>etrahedral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 or .</a:t>
            </a:r>
            <a:r>
              <a:rPr lang="en-GB" dirty="0" err="1" smtClean="0">
                <a:latin typeface="Calibri" panose="020F0502020204030204" pitchFamily="34" charset="0"/>
              </a:rPr>
              <a:t>vtu</a:t>
            </a:r>
            <a:endParaRPr lang="en-GB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Works best for 2D weaves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54" y="850021"/>
            <a:ext cx="1436927" cy="2720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3" y="3321399"/>
            <a:ext cx="2667000" cy="1845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6" y="4922303"/>
            <a:ext cx="2466974" cy="1707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62" y="4549150"/>
            <a:ext cx="1795531" cy="1217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0482" y="3850018"/>
            <a:ext cx="40337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 smtClean="0">
                <a:latin typeface="Calibri" panose="020F0502020204030204" pitchFamily="34" charset="0"/>
              </a:rPr>
              <a:t>Tetgen</a:t>
            </a:r>
            <a:r>
              <a:rPr lang="en-GB" sz="2000" b="1" dirty="0" smtClean="0">
                <a:latin typeface="Calibri" panose="020F0502020204030204" pitchFamily="34" charset="0"/>
              </a:rPr>
              <a:t> Export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GUI: </a:t>
            </a:r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File -&gt; Export -&gt; </a:t>
            </a:r>
            <a:r>
              <a:rPr lang="en-GB" i="1" dirty="0" err="1" smtClean="0">
                <a:latin typeface="Calibri" panose="020F0502020204030204" pitchFamily="34" charset="0"/>
              </a:rPr>
              <a:t>Tetgen</a:t>
            </a:r>
            <a:r>
              <a:rPr lang="en-GB" i="1" dirty="0" smtClean="0">
                <a:latin typeface="Calibri" panose="020F0502020204030204" pitchFamily="34" charset="0"/>
              </a:rPr>
              <a:t> Mesh</a:t>
            </a:r>
            <a:endParaRPr lang="en-GB" b="1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Tetrahedral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May need to introduce gap between yarns for export to be successful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Uses </a:t>
            </a:r>
            <a:r>
              <a:rPr lang="en-GB" dirty="0" err="1" smtClean="0">
                <a:latin typeface="Calibri" panose="020F0502020204030204" pitchFamily="34" charset="0"/>
              </a:rPr>
              <a:t>Tetgen</a:t>
            </a:r>
            <a:r>
              <a:rPr lang="en-GB" dirty="0">
                <a:latin typeface="Calibri" panose="020F0502020204030204" pitchFamily="34" charset="0"/>
              </a:rPr>
              <a:t> </a:t>
            </a:r>
            <a:r>
              <a:rPr lang="en-GB" dirty="0" smtClean="0">
                <a:latin typeface="Calibri" panose="020F0502020204030204" pitchFamily="34" charset="0"/>
              </a:rPr>
              <a:t>library: http</a:t>
            </a:r>
            <a:r>
              <a:rPr lang="en-GB" dirty="0">
                <a:latin typeface="Calibri" panose="020F0502020204030204" pitchFamily="34" charset="0"/>
              </a:rPr>
              <a:t>://wias-berlin.de/software/index.jsp?id=TetGen&amp;lang=1</a:t>
            </a:r>
            <a:endParaRPr lang="en-GB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86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7675" y="876994"/>
            <a:ext cx="797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geometry alone can be exported in IGES, STEP or 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format. No orientations, volume fractions or properties are exported.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7675" y="2397495"/>
            <a:ext cx="3957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IGES File</a:t>
            </a:r>
          </a:p>
          <a:p>
            <a:r>
              <a:rPr lang="en-GB" sz="2000" i="1" dirty="0">
                <a:latin typeface="Calibri" panose="020F0502020204030204" pitchFamily="34" charset="0"/>
              </a:rPr>
              <a:t>	</a:t>
            </a:r>
            <a:r>
              <a:rPr lang="en-GB" sz="2000" i="1" dirty="0" smtClean="0">
                <a:latin typeface="Calibri" panose="020F0502020204030204" pitchFamily="34" charset="0"/>
              </a:rPr>
              <a:t>or -&gt; STEP File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64" y="2077323"/>
            <a:ext cx="1657962" cy="1729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675" y="3105381"/>
            <a:ext cx="5924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This option uses the </a:t>
            </a:r>
            <a:r>
              <a:rPr lang="en-GB" sz="2000" dirty="0" err="1" smtClean="0">
                <a:latin typeface="Calibri" panose="020F0502020204030204" pitchFamily="34" charset="0"/>
              </a:rPr>
              <a:t>OpenCASCADE</a:t>
            </a:r>
            <a:r>
              <a:rPr lang="en-GB" sz="2000" dirty="0" smtClean="0">
                <a:latin typeface="Calibri" panose="020F0502020204030204" pitchFamily="34" charset="0"/>
              </a:rPr>
              <a:t> library.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‘Smooth’ option may be unsuccessful for more complex geometries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‘Join Yarn Sections’ will remove joins at repeat boundaries but is </a:t>
            </a:r>
            <a:r>
              <a:rPr lang="en-GB" sz="2000" u="sng" dirty="0" smtClean="0">
                <a:latin typeface="Calibri" panose="020F0502020204030204" pitchFamily="34" charset="0"/>
              </a:rPr>
              <a:t>much</a:t>
            </a:r>
            <a:r>
              <a:rPr lang="en-GB" sz="2000" dirty="0" smtClean="0">
                <a:latin typeface="Calibri" panose="020F0502020204030204" pitchFamily="34" charset="0"/>
              </a:rPr>
              <a:t> slower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674" y="5066294"/>
            <a:ext cx="7829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Surface Mesh</a:t>
            </a:r>
            <a:endParaRPr lang="en-GB" sz="2000" i="1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Exports the surface mesh as displayed by </a:t>
            </a:r>
            <a:r>
              <a:rPr lang="en-GB" sz="2000" i="1" dirty="0" smtClean="0">
                <a:latin typeface="Calibri" panose="020F0502020204030204" pitchFamily="34" charset="0"/>
              </a:rPr>
              <a:t>Rendering -&gt;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Saves in .</a:t>
            </a:r>
            <a:r>
              <a:rPr lang="en-GB" sz="2000" dirty="0" err="1" smtClean="0">
                <a:latin typeface="Calibri" panose="020F0502020204030204" pitchFamily="34" charset="0"/>
              </a:rPr>
              <a:t>vtu</a:t>
            </a:r>
            <a:r>
              <a:rPr lang="en-GB" sz="2000" dirty="0" smtClean="0">
                <a:latin typeface="Calibri" panose="020F0502020204030204" pitchFamily="34" charset="0"/>
              </a:rPr>
              <a:t> or .</a:t>
            </a:r>
            <a:r>
              <a:rPr lang="en-GB" sz="2000" dirty="0" err="1" smtClean="0">
                <a:latin typeface="Calibri" panose="020F0502020204030204" pitchFamily="34" charset="0"/>
              </a:rPr>
              <a:t>stl</a:t>
            </a:r>
            <a:r>
              <a:rPr lang="en-GB" sz="2000" dirty="0" smtClean="0">
                <a:latin typeface="Calibri" panose="020F0502020204030204" pitchFamily="34" charset="0"/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30294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991914"/>
            <a:ext cx="7820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IGES and STEP export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Uses </a:t>
            </a:r>
            <a:r>
              <a:rPr lang="en-GB" sz="2400" dirty="0" err="1" smtClean="0">
                <a:latin typeface="+mj-lt"/>
              </a:rPr>
              <a:t>OpenCASCADE</a:t>
            </a:r>
            <a:r>
              <a:rPr lang="en-GB" sz="2400" dirty="0" smtClean="0">
                <a:latin typeface="+mj-lt"/>
              </a:rPr>
              <a:t> package to generate these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Exports only the geometry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Lose any orientation and volume fraction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2877653"/>
            <a:ext cx="85679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Surface Mesh </a:t>
            </a:r>
            <a:r>
              <a:rPr lang="en-GB" sz="2400" dirty="0" err="1" smtClean="0">
                <a:latin typeface="+mj-lt"/>
              </a:rPr>
              <a:t>exportExports</a:t>
            </a:r>
            <a:r>
              <a:rPr lang="en-GB" sz="2400" dirty="0" smtClean="0">
                <a:latin typeface="+mj-lt"/>
              </a:rPr>
              <a:t> the surface mesh as shown by the Rendering -&gt; X-Ray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Surface </a:t>
            </a:r>
            <a:r>
              <a:rPr lang="en-GB" sz="2400" dirty="0">
                <a:latin typeface="+mj-lt"/>
              </a:rPr>
              <a:t>mesh as shown by the Rendering -&gt; X-Ray </a:t>
            </a:r>
            <a:r>
              <a:rPr lang="en-GB" sz="2400" dirty="0" smtClean="0">
                <a:latin typeface="+mj-lt"/>
              </a:rPr>
              <a:t>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 with or without the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VTK unstructured grid file (.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ASCII or binary STL file (.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or .</a:t>
            </a:r>
            <a:r>
              <a:rPr lang="en-GB" sz="2400" dirty="0" err="1" smtClean="0">
                <a:latin typeface="+mj-lt"/>
              </a:rPr>
              <a:t>stlb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latin typeface="+mj-lt"/>
              </a:rPr>
              <a:t>SCIRun</a:t>
            </a:r>
            <a:r>
              <a:rPr lang="en-GB" sz="2400" dirty="0" smtClean="0">
                <a:latin typeface="+mj-lt"/>
              </a:rPr>
              <a:t> file (.pts)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65" y="4179898"/>
            <a:ext cx="3201087" cy="2529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1749" y="5716972"/>
            <a:ext cx="332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 surface mesh displayed in </a:t>
            </a:r>
            <a:r>
              <a:rPr lang="en-GB" sz="2400" dirty="0" err="1" smtClean="0">
                <a:latin typeface="+mj-lt"/>
              </a:rPr>
              <a:t>Paraview</a:t>
            </a:r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43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00100"/>
            <a:ext cx="4019550" cy="2387600"/>
          </a:xfrm>
        </p:spPr>
        <p:txBody>
          <a:bodyPr/>
          <a:lstStyle/>
          <a:p>
            <a:r>
              <a:rPr lang="en-GB" dirty="0" smtClean="0"/>
              <a:t>Manually creating textiles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9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66775"/>
            <a:ext cx="4019550" cy="2387600"/>
          </a:xfrm>
        </p:spPr>
        <p:txBody>
          <a:bodyPr/>
          <a:lstStyle/>
          <a:p>
            <a:r>
              <a:rPr lang="en-GB" dirty="0" smtClean="0"/>
              <a:t>Python Scripting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96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85774" y="1962150"/>
            <a:ext cx="82962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User Guide for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GUI: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	</a:t>
            </a:r>
            <a:r>
              <a:rPr lang="en-GB" sz="2400" dirty="0" smtClean="0">
                <a:latin typeface="+mj-lt"/>
                <a:hlinkClick r:id="rId2"/>
              </a:rPr>
              <a:t>http</a:t>
            </a:r>
            <a:r>
              <a:rPr lang="en-GB" sz="2400" dirty="0">
                <a:latin typeface="+mj-lt"/>
                <a:hlinkClick r:id="rId2"/>
              </a:rPr>
              <a:t>://</a:t>
            </a:r>
            <a:r>
              <a:rPr lang="en-GB" sz="2400" dirty="0" smtClean="0">
                <a:latin typeface="+mj-lt"/>
                <a:hlinkClick r:id="rId2"/>
              </a:rPr>
              <a:t>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API Reference Guide: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hlinkClick r:id="rId3"/>
              </a:rPr>
              <a:t>http://texgen.sourceforge.net/api</a:t>
            </a:r>
            <a:r>
              <a:rPr lang="en-GB" sz="2400" dirty="0" smtClean="0">
                <a:latin typeface="+mj-lt"/>
                <a:hlinkClick r:id="rId3"/>
              </a:rPr>
              <a:t>/</a:t>
            </a:r>
            <a:endParaRPr lang="en-GB" sz="2400" dirty="0" smtClean="0">
              <a:latin typeface="+mj-lt"/>
            </a:endParaRPr>
          </a:p>
          <a:p>
            <a:pPr lvl="1"/>
            <a:endParaRPr lang="en-GB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Scripting Guide with sample scripts: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755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9708" y="-14310"/>
            <a:ext cx="5929354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Generating a Textile</a:t>
            </a: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2776811" y="3854598"/>
            <a:ext cx="347072" cy="289227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2040" y="486916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Each step individually using either GUI, Python script or C++ API functions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348880"/>
            <a:ext cx="158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</a:rPr>
              <a:t>Steps combined and performed automatically in 2D and 3D wizards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197595" y="3865631"/>
            <a:ext cx="1347799" cy="811227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3 - Specify domain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03019" y="4779721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97595" y="5135226"/>
            <a:ext cx="1347799" cy="814054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4 - Output data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174" y="2264730"/>
            <a:ext cx="3190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 smtClean="0">
                <a:latin typeface="Calibri" panose="020F0502020204030204" pitchFamily="34" charset="0"/>
              </a:rPr>
              <a:t>Create yarn path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sections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Select interpolation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repeats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fibre properties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45854" y="2763947"/>
            <a:ext cx="1179029" cy="312010"/>
          </a:xfrm>
          <a:prstGeom prst="rightArrow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92730" y="1271931"/>
            <a:ext cx="1347799" cy="761353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1 - Create Textile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98154" y="2136146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  <a:alpha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44223" y="2491653"/>
            <a:ext cx="1844813" cy="921244"/>
          </a:xfrm>
          <a:custGeom>
            <a:avLst/>
            <a:gdLst>
              <a:gd name="connsiteX0" fmla="*/ 0 w 1900230"/>
              <a:gd name="connsiteY0" fmla="*/ 105464 h 1054642"/>
              <a:gd name="connsiteX1" fmla="*/ 30890 w 1900230"/>
              <a:gd name="connsiteY1" fmla="*/ 30890 h 1054642"/>
              <a:gd name="connsiteX2" fmla="*/ 105464 w 1900230"/>
              <a:gd name="connsiteY2" fmla="*/ 0 h 1054642"/>
              <a:gd name="connsiteX3" fmla="*/ 1794766 w 1900230"/>
              <a:gd name="connsiteY3" fmla="*/ 0 h 1054642"/>
              <a:gd name="connsiteX4" fmla="*/ 1869340 w 1900230"/>
              <a:gd name="connsiteY4" fmla="*/ 30890 h 1054642"/>
              <a:gd name="connsiteX5" fmla="*/ 1900230 w 1900230"/>
              <a:gd name="connsiteY5" fmla="*/ 105464 h 1054642"/>
              <a:gd name="connsiteX6" fmla="*/ 1900230 w 1900230"/>
              <a:gd name="connsiteY6" fmla="*/ 949178 h 1054642"/>
              <a:gd name="connsiteX7" fmla="*/ 1869340 w 1900230"/>
              <a:gd name="connsiteY7" fmla="*/ 1023752 h 1054642"/>
              <a:gd name="connsiteX8" fmla="*/ 1794766 w 1900230"/>
              <a:gd name="connsiteY8" fmla="*/ 1054642 h 1054642"/>
              <a:gd name="connsiteX9" fmla="*/ 105464 w 1900230"/>
              <a:gd name="connsiteY9" fmla="*/ 1054642 h 1054642"/>
              <a:gd name="connsiteX10" fmla="*/ 30890 w 1900230"/>
              <a:gd name="connsiteY10" fmla="*/ 1023752 h 1054642"/>
              <a:gd name="connsiteX11" fmla="*/ 0 w 1900230"/>
              <a:gd name="connsiteY11" fmla="*/ 949178 h 1054642"/>
              <a:gd name="connsiteX12" fmla="*/ 0 w 1900230"/>
              <a:gd name="connsiteY12" fmla="*/ 105464 h 105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230" h="1054642">
                <a:moveTo>
                  <a:pt x="0" y="105464"/>
                </a:moveTo>
                <a:cubicBezTo>
                  <a:pt x="0" y="77493"/>
                  <a:pt x="11111" y="50668"/>
                  <a:pt x="30890" y="30890"/>
                </a:cubicBezTo>
                <a:cubicBezTo>
                  <a:pt x="50668" y="11112"/>
                  <a:pt x="77494" y="0"/>
                  <a:pt x="105464" y="0"/>
                </a:cubicBezTo>
                <a:lnTo>
                  <a:pt x="1794766" y="0"/>
                </a:lnTo>
                <a:cubicBezTo>
                  <a:pt x="1822737" y="0"/>
                  <a:pt x="1849562" y="11111"/>
                  <a:pt x="1869340" y="30890"/>
                </a:cubicBezTo>
                <a:cubicBezTo>
                  <a:pt x="1889118" y="50668"/>
                  <a:pt x="1900230" y="77494"/>
                  <a:pt x="1900230" y="105464"/>
                </a:cubicBezTo>
                <a:lnTo>
                  <a:pt x="1900230" y="949178"/>
                </a:lnTo>
                <a:cubicBezTo>
                  <a:pt x="1900230" y="977149"/>
                  <a:pt x="1889119" y="1003974"/>
                  <a:pt x="1869340" y="1023752"/>
                </a:cubicBezTo>
                <a:cubicBezTo>
                  <a:pt x="1849562" y="1043530"/>
                  <a:pt x="1822736" y="1054642"/>
                  <a:pt x="1794766" y="1054642"/>
                </a:cubicBezTo>
                <a:lnTo>
                  <a:pt x="105464" y="1054642"/>
                </a:lnTo>
                <a:cubicBezTo>
                  <a:pt x="77493" y="1054642"/>
                  <a:pt x="50668" y="1043531"/>
                  <a:pt x="30890" y="1023752"/>
                </a:cubicBezTo>
                <a:cubicBezTo>
                  <a:pt x="11112" y="1003974"/>
                  <a:pt x="0" y="977148"/>
                  <a:pt x="0" y="949178"/>
                </a:cubicBezTo>
                <a:lnTo>
                  <a:pt x="0" y="10546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79" tIns="103279" rIns="103279" bIns="103279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2 - Add yarns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698154" y="3515759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6" name="Left Bracket 15"/>
          <p:cNvSpPr/>
          <p:nvPr/>
        </p:nvSpPr>
        <p:spPr bwMode="auto">
          <a:xfrm>
            <a:off x="1835696" y="1196752"/>
            <a:ext cx="360040" cy="3528392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20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pic>
        <p:nvPicPr>
          <p:cNvPr id="3" name="Picture 2" descr="texgenmodules.d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095500"/>
            <a:ext cx="7324725" cy="3990975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4" name="TextBox 3"/>
          <p:cNvSpPr txBox="1"/>
          <p:nvPr/>
        </p:nvSpPr>
        <p:spPr>
          <a:xfrm>
            <a:off x="336550" y="1264463"/>
            <a:ext cx="4338638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Modular -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Core functionality is in the core module, graphics are in a renderer module; if not using visualisation, the renderer doesn’t need to be built.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550" y="3970338"/>
            <a:ext cx="3825875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b="1" dirty="0">
                <a:latin typeface="Calibri" panose="020F0502020204030204" pitchFamily="34" charset="0"/>
              </a:rPr>
              <a:t>Platform independent </a:t>
            </a:r>
            <a:r>
              <a:rPr lang="en-GB" dirty="0">
                <a:latin typeface="Calibri" panose="020F0502020204030204" pitchFamily="34" charset="0"/>
              </a:rPr>
              <a:t>– Can be run on most  operating systems supported by the </a:t>
            </a:r>
            <a:r>
              <a:rPr lang="en-GB" dirty="0" err="1">
                <a:latin typeface="Calibri" panose="020F0502020204030204" pitchFamily="34" charset="0"/>
              </a:rPr>
              <a:t>Cmake</a:t>
            </a:r>
            <a:r>
              <a:rPr lang="en-GB" dirty="0">
                <a:latin typeface="Calibri" panose="020F0502020204030204" pitchFamily="34" charset="0"/>
              </a:rPr>
              <a:t> build system.</a:t>
            </a:r>
            <a:r>
              <a:rPr lang="en-GB" b="1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550" y="2755900"/>
            <a:ext cx="4059238" cy="92333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Flexible</a:t>
            </a:r>
            <a:r>
              <a:rPr lang="en-GB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 –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Can be used with the GUI, using SWIG generated Python code or used as a library of C++ functions</a:t>
            </a:r>
            <a:endParaRPr lang="en-GB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5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Textile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66775" y="1638300"/>
            <a:ext cx="638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Each textile is created in a </a:t>
            </a:r>
            <a:r>
              <a:rPr lang="en-GB" sz="2800" dirty="0" err="1" smtClean="0">
                <a:latin typeface="Calibri" panose="020F0502020204030204" pitchFamily="34" charset="0"/>
              </a:rPr>
              <a:t>Ctextile</a:t>
            </a:r>
            <a:r>
              <a:rPr lang="en-GB" sz="2800" dirty="0" smtClean="0">
                <a:latin typeface="Calibri" panose="020F0502020204030204" pitchFamily="34" charset="0"/>
              </a:rPr>
              <a:t> object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775" y="4305300"/>
            <a:ext cx="394335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Textile =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CTextile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775" y="2740967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Textiles -&gt; Create Empty   </a:t>
            </a:r>
            <a:r>
              <a:rPr lang="en-GB" sz="2400" dirty="0">
                <a:latin typeface="Calibri" panose="020F0502020204030204" pitchFamily="34" charset="0"/>
              </a:rPr>
              <a:t>( Step 1 </a:t>
            </a:r>
            <a:r>
              <a:rPr lang="en-GB" sz="2400" dirty="0" smtClean="0">
                <a:latin typeface="Calibri" panose="020F0502020204030204" pitchFamily="34" charset="0"/>
              </a:rPr>
              <a:t>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775" y="3876675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29980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Yarns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94505" y="2959784"/>
            <a:ext cx="459184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Yarn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(XYZ(0,0,0)))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(XYZ(5,0,1)))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(XYZ(10,0,0)))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CreateYar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7133" y="1682926"/>
            <a:ext cx="2084707" cy="1078524"/>
          </a:xfrm>
          <a:prstGeom prst="rect">
            <a:avLst/>
          </a:prstGeom>
        </p:spPr>
      </p:pic>
      <p:pic>
        <p:nvPicPr>
          <p:cNvPr id="6" name="Picture 5" descr="StraightYar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506" y="4869160"/>
            <a:ext cx="3889461" cy="1368152"/>
          </a:xfrm>
          <a:prstGeom prst="rect">
            <a:avLst/>
          </a:prstGeom>
        </p:spPr>
      </p:pic>
      <p:pic>
        <p:nvPicPr>
          <p:cNvPr id="7" name="Picture 6" descr="MoveNo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6350" y="4655635"/>
            <a:ext cx="3744416" cy="17952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1082761"/>
            <a:ext cx="6580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8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506" y="1828493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 smtClean="0">
                <a:latin typeface="Calibri" panose="020F0502020204030204" pitchFamily="34" charset="0"/>
              </a:rPr>
              <a:t>Modeller-&gt;Create Yarn </a:t>
            </a:r>
            <a:r>
              <a:rPr lang="en-GB" sz="2400" dirty="0" smtClean="0">
                <a:latin typeface="Calibri" panose="020F0502020204030204" pitchFamily="34" charset="0"/>
              </a:rPr>
              <a:t>( </a:t>
            </a:r>
            <a:r>
              <a:rPr lang="en-GB" sz="2400" dirty="0">
                <a:latin typeface="Calibri" panose="020F0502020204030204" pitchFamily="34" charset="0"/>
              </a:rPr>
              <a:t>Step </a:t>
            </a:r>
            <a:r>
              <a:rPr lang="en-GB" sz="2400" dirty="0" smtClean="0">
                <a:latin typeface="Calibri" panose="020F0502020204030204" pitchFamily="34" charset="0"/>
              </a:rPr>
              <a:t>2 )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506" y="256412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6327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Interpolation Between Nodes</a:t>
            </a:r>
            <a:endParaRPr lang="en-GB" dirty="0"/>
          </a:p>
        </p:txBody>
      </p:sp>
      <p:pic>
        <p:nvPicPr>
          <p:cNvPr id="3" name="Picture 2" descr="Bezi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2794" y="1844824"/>
            <a:ext cx="4176464" cy="1243838"/>
          </a:xfrm>
          <a:prstGeom prst="rect">
            <a:avLst/>
          </a:prstGeom>
        </p:spPr>
      </p:pic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2794" y="3510858"/>
            <a:ext cx="4176464" cy="1248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5157192"/>
            <a:ext cx="66624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Yarn.AssignInterpolation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CInterpolationCubic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9324" y="2016614"/>
            <a:ext cx="43655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Modeller -&gt; Interpolation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Bezier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Natural cubic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Linear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Periodic – select to maintain continuity across yarn repeats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175" y="952500"/>
            <a:ext cx="8039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977547" y="4038600"/>
            <a:ext cx="676275" cy="304800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4695527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5657500"/>
            <a:ext cx="7900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Defaults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to periodic, send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False as parameter to </a:t>
            </a:r>
            <a:r>
              <a:rPr lang="en-GB" sz="20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CInterpolationCubic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() for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non-periodic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interpolation</a:t>
            </a:r>
            <a:endParaRPr lang="en-GB" sz="20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508" y="2809515"/>
            <a:ext cx="5057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400" b="1" dirty="0">
                <a:latin typeface="Calibri" panose="020F0502020204030204" pitchFamily="34" charset="0"/>
              </a:rPr>
              <a:t>GUI: </a:t>
            </a:r>
            <a:r>
              <a:rPr lang="en-GB" sz="2400" dirty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Modeller -&gt; </a:t>
            </a:r>
            <a:r>
              <a:rPr lang="en-GB" sz="2400" i="1" dirty="0" smtClean="0">
                <a:latin typeface="Calibri" panose="020F0502020204030204" pitchFamily="34" charset="0"/>
              </a:rPr>
              <a:t>Assign Repeats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Specify a set of repeat vectors</a:t>
            </a:r>
            <a:endParaRPr lang="en-GB" sz="24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4" y="2516204"/>
            <a:ext cx="3150270" cy="1417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850" y="430474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849" y="4793585"/>
            <a:ext cx="519112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(XYZ(10,0,0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(XYZ(5,5,0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Textile.AddYarn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(Yarn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06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Domain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04799" y="873260"/>
            <a:ext cx="7477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Typically, but not always, the unit cell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799" y="1826501"/>
            <a:ext cx="4914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</a:rPr>
              <a:t>GUI: </a:t>
            </a:r>
            <a:endParaRPr lang="en-GB" b="1" dirty="0" smtClean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</a:t>
            </a:r>
            <a:r>
              <a:rPr lang="en-GB" i="1" dirty="0">
                <a:latin typeface="Calibri" panose="020F0502020204030204" pitchFamily="34" charset="0"/>
              </a:rPr>
              <a:t>-&gt; </a:t>
            </a:r>
            <a:r>
              <a:rPr lang="en-GB" i="1" dirty="0" smtClean="0">
                <a:latin typeface="Calibri" panose="020F0502020204030204" pitchFamily="34" charset="0"/>
              </a:rPr>
              <a:t>Create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minimum and maximum </a:t>
            </a:r>
            <a:r>
              <a:rPr lang="en-GB" dirty="0" err="1" smtClean="0">
                <a:latin typeface="Calibri" panose="020F0502020204030204" pitchFamily="34" charset="0"/>
              </a:rPr>
              <a:t>x,y,z</a:t>
            </a:r>
            <a:r>
              <a:rPr lang="en-GB" dirty="0" smtClean="0">
                <a:latin typeface="Calibri" panose="020F0502020204030204" pitchFamily="34" charset="0"/>
              </a:rPr>
              <a:t> values for bounding box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Or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-&gt; Create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required number of planes specified by the unit normal to the plane and its distance from the origin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799" y="4365658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799" y="4810481"/>
            <a:ext cx="788670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(XYZ(-5,-2,-1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),XYZ(15,12,2)))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2080" y="1796590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799" y="5667868"/>
            <a:ext cx="8210551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Planes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PlaneVector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Planes.push_back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(PLANE( XYZ(1,0,0), 0)) #Repeat for set of planes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Planes 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5346896"/>
            <a:ext cx="66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o</a:t>
            </a:r>
            <a:r>
              <a:rPr lang="en-GB" dirty="0" smtClean="0">
                <a:latin typeface="Calibri" panose="020F0502020204030204" pitchFamily="34" charset="0"/>
              </a:rPr>
              <a:t>r:</a:t>
            </a:r>
          </a:p>
        </p:txBody>
      </p:sp>
    </p:spTree>
    <p:extLst>
      <p:ext uri="{BB962C8B-B14F-4D97-AF65-F5344CB8AC3E}">
        <p14:creationId xmlns:p14="http://schemas.microsoft.com/office/powerpoint/2010/main" val="2568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Assigning Sections to a Yarn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33325" y="1021939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Cross-sections are created and assigned to an object derived from the </a:t>
            </a:r>
            <a:r>
              <a:rPr lang="en-GB" sz="2000" dirty="0" err="1" smtClean="0">
                <a:latin typeface="+mj-lt"/>
              </a:rPr>
              <a:t>CYarnSection</a:t>
            </a:r>
            <a:r>
              <a:rPr lang="en-GB" sz="2000" dirty="0" smtClean="0">
                <a:latin typeface="+mj-lt"/>
              </a:rPr>
              <a:t> and </a:t>
            </a:r>
            <a:r>
              <a:rPr lang="en-GB" sz="2000" dirty="0" err="1" smtClean="0">
                <a:latin typeface="+mj-lt"/>
              </a:rPr>
              <a:t>CYarnSectionInterp</a:t>
            </a:r>
            <a:r>
              <a:rPr lang="en-GB" sz="2000" dirty="0" smtClean="0">
                <a:latin typeface="+mj-lt"/>
              </a:rPr>
              <a:t> base classes which is then assigned to a yarn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Classes correspond to the 3 options in the Select Yarn Section dialog</a:t>
            </a:r>
            <a:endParaRPr lang="en-GB" sz="2000" dirty="0">
              <a:latin typeface="+mj-lt"/>
            </a:endParaRPr>
          </a:p>
          <a:p>
            <a:endParaRPr lang="en-GB" sz="20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00" y="4095895"/>
            <a:ext cx="81344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CYarnSectionInterpNode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(1.0,0.5,0.4,0.25)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3325" y="2653155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100" y="3200545"/>
            <a:ext cx="813445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CYarnSectionConstant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00" y="5483688"/>
            <a:ext cx="81344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CYarnSectionInterpPosition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( 0.0,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( 0.5,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54323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Sections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28886" y="2785467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886" y="3386788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distortion)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884" y="3983942"/>
            <a:ext cx="848176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power,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xoffset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8883" y="4838989"/>
            <a:ext cx="848176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CSectionRectangle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8886" y="5397086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7675" y="1743317"/>
            <a:ext cx="6772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dirty="0">
                <a:solidFill>
                  <a:prstClr val="black"/>
                </a:solidFill>
                <a:latin typeface="Arial"/>
              </a:rPr>
              <a:t>Syntax for creating different shaped sections</a:t>
            </a:r>
            <a:r>
              <a:rPr lang="en-GB" sz="2000" dirty="0" smtClean="0">
                <a:solidFill>
                  <a:prstClr val="black"/>
                </a:solidFill>
                <a:latin typeface="Arial"/>
              </a:rPr>
              <a:t>:</a:t>
            </a:r>
            <a:endParaRPr lang="en-GB" sz="20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934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Polygon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28886" y="2199378"/>
            <a:ext cx="6662489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(XY(1.47887, -0.080294))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(XY( 1.1267, 0.0421169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(XY( 1.10991, -0.133933))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CSectionPolygon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(Points)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886" y="1104900"/>
            <a:ext cx="6986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Set up a vector of </a:t>
            </a:r>
            <a:r>
              <a:rPr lang="en-GB" sz="2000" dirty="0" err="1" smtClean="0">
                <a:latin typeface="+mj-lt"/>
              </a:rPr>
              <a:t>xy</a:t>
            </a:r>
            <a:r>
              <a:rPr lang="en-GB" sz="2000" dirty="0" smtClean="0">
                <a:latin typeface="+mj-lt"/>
              </a:rPr>
              <a:t> points and then use this to create the polygon section:</a:t>
            </a:r>
          </a:p>
        </p:txBody>
      </p:sp>
    </p:spTree>
    <p:extLst>
      <p:ext uri="{BB962C8B-B14F-4D97-AF65-F5344CB8AC3E}">
        <p14:creationId xmlns:p14="http://schemas.microsoft.com/office/powerpoint/2010/main" val="16334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Hybrid Sections</a:t>
            </a:r>
            <a:endParaRPr lang="en-GB"/>
          </a:p>
        </p:txBody>
      </p:sp>
      <p:pic>
        <p:nvPicPr>
          <p:cNvPr id="4" name="Picture 3" descr="Hybri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6660" y="2193883"/>
            <a:ext cx="1780980" cy="22068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508" y="1234961"/>
            <a:ext cx="5897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sections are generated by combining several different sections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65508" y="2558679"/>
            <a:ext cx="62876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Hybrid </a:t>
            </a:r>
            <a:r>
              <a:rPr lang="en-GB" sz="2000" dirty="0" smtClean="0">
                <a:latin typeface="Calibri" panose="020F0502020204030204" pitchFamily="34" charset="0"/>
              </a:rPr>
              <a:t>in the Select Cross-section Shape dialog</a:t>
            </a:r>
            <a:endParaRPr lang="en-GB" sz="2000" i="1" dirty="0" smtClean="0">
              <a:latin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on 2 or more points outside the shape in the lower window to specify the divisions for the shapes to be assigned. 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within each section in turn to specify the shape to be used.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Hybrid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4090" y="1621642"/>
            <a:ext cx="84201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two sections with a horizontal division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4090" y="104904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090" y="3094269"/>
            <a:ext cx="842015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four sections in quadrants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4090" y="4360128"/>
            <a:ext cx="8420150" cy="20621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individual parts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HybridSection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Add as many divisions as required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(0.3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section for each division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(1.0,0.4))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83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Class Hierarchy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136"/>
            <a:ext cx="91440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Rotated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1285875"/>
            <a:ext cx="7038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Sections can be rotated. Create the required section and then rotate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9365" y="3078358"/>
            <a:ext cx="781883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CSectionRotated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0.1),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math.radians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(45))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590" y="2451421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7339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Python Implementation</a:t>
            </a:r>
            <a:endParaRPr lang="en-GB" dirty="0"/>
          </a:p>
        </p:txBody>
      </p:sp>
      <p:pic>
        <p:nvPicPr>
          <p:cNvPr id="5" name="Picture 4" descr="SolidCrossSectio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775" y="4567833"/>
            <a:ext cx="3847735" cy="1692000"/>
          </a:xfrm>
          <a:prstGeom prst="rect">
            <a:avLst/>
          </a:prstGeom>
        </p:spPr>
      </p:pic>
      <p:pic>
        <p:nvPicPr>
          <p:cNvPr id="6" name="Picture 5" descr="SolidCrossSection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1237" y="4567833"/>
            <a:ext cx="3957988" cy="169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4775" y="1563201"/>
            <a:ext cx="8134450" cy="25545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CYarnSectionInterpNode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(1.0,0.5,0.4,0.25)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Hybrid Section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4775" y="110153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9264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 with Multiple Yarns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1285875"/>
            <a:ext cx="7038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Create a list of yarns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Add nodes to each yarn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9365" y="3078358"/>
            <a:ext cx="7818835" cy="31956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6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Create a Python list containing 4 yarns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6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Yarns </a:t>
            </a:r>
            <a:r>
              <a:rPr lang="en-GB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[</a:t>
            </a:r>
            <a:r>
              <a:rPr lang="en-GB" sz="16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</a:t>
            </a:r>
            <a:r>
              <a:rPr lang="en-GB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(), </a:t>
            </a:r>
            <a:r>
              <a:rPr lang="en-GB" sz="16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</a:t>
            </a:r>
            <a:r>
              <a:rPr lang="en-GB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(), </a:t>
            </a:r>
            <a:r>
              <a:rPr lang="en-GB" sz="16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</a:t>
            </a:r>
            <a:r>
              <a:rPr lang="en-GB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(), </a:t>
            </a:r>
            <a:r>
              <a:rPr lang="en-GB" sz="16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</a:t>
            </a:r>
            <a:r>
              <a:rPr lang="en-GB" sz="16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()]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Add nodes to the yarns to describe their paths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Yarns[0].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(XYZ(0, 0, 0)))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Yarns[0].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(XYZ(0.22, 0, 0.05)))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Yarns[0].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(XYZ(0.44, 0, 0)))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Yarns[1].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(XYZ(0, 0.22, 0.05)))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Yarns[1].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(XYZ(0.22, 0.22, 0)))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Yarns[1].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(XYZ(0.44, 0.22, 0.05)))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6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590" y="2451421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76253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Populate Yarn Data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897272"/>
            <a:ext cx="7305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a 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GB" sz="2400" dirty="0" smtClean="0">
                <a:latin typeface="+mj-lt"/>
                <a:cs typeface="Courier New" panose="02070309020205020404" pitchFamily="49" charset="0"/>
              </a:rPr>
              <a:t>loop to iterate through yarns</a:t>
            </a:r>
            <a:endParaRPr lang="en-GB" sz="24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Assign sections, resolution, repeats for each yarn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Add the yarn to the textile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044" y="2781521"/>
            <a:ext cx="8686206" cy="39869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 Yarn in Yarns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Set the interpolation function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Yarn.AssignInterpolation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CInterpolationCubic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Assign a constant cross-section 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elliptical 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shape 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Yarn.AssignSection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4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CYarnSectionConstant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4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CSectionEllipse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(0.18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0.04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)))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Set the resolution of the mesh created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Yarn.SetResolution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(20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Add repeat vectors to the yarn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Yarn.AddRepeat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(XYZ(0.44, 0, 0))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Yarn.AddRepeat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(XYZ(0, 0.44, 0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Add the yarn to our textile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Textile.AddYarn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(Yarn)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268" y="2154584"/>
            <a:ext cx="1936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193601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47" y="1935331"/>
            <a:ext cx="7724062" cy="5808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– Edit Polyester.py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09613" y="1373564"/>
            <a:ext cx="7515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+mj-lt"/>
              </a:rPr>
              <a:t>Change the cross-sections to lenticular</a:t>
            </a:r>
            <a:r>
              <a:rPr lang="en-GB" dirty="0" smtClean="0">
                <a:latin typeface="+mj-lt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+mj-lt"/>
              </a:rPr>
              <a:t>Change the cross-section dimensions: Width = 0.2, height = 0,048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+mj-lt"/>
              </a:rPr>
              <a:t>Change the height of the domain to suit the amended yarn dimensions so that it does not cut off any of the yarns.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+mj-lt"/>
              </a:rPr>
              <a:t>Change the yarn resolution to </a:t>
            </a:r>
            <a:r>
              <a:rPr lang="en-GB" dirty="0" smtClean="0">
                <a:latin typeface="+mj-lt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69726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Weave Classes in Scripts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174" y="954255"/>
            <a:ext cx="8601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the constructor for the appropriate weave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the </a:t>
            </a:r>
            <a:r>
              <a:rPr lang="en-GB" sz="2400" dirty="0" err="1" smtClean="0">
                <a:latin typeface="+mj-lt"/>
              </a:rPr>
              <a:t>SwapPostion</a:t>
            </a:r>
            <a:r>
              <a:rPr lang="en-GB" sz="2400" dirty="0" smtClean="0">
                <a:latin typeface="+mj-lt"/>
              </a:rPr>
              <a:t> functions to set up the weave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Look at the API reference to find functions for specific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608" y="2768649"/>
            <a:ext cx="8686206" cy="39869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Textile = CTextileWeave2D(4, 4, 5, 2, False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Set the weave pattern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Textile.SwapPosition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(3, 0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Textile.SwapPosition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(2, 1);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Textile.SwapPosition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(1, 2);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Textile.SwapPosition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Adjust the yarn width and height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Textile.SetYarnWidths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(4);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Textile.SetYarnHeights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(0.8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Setup a domain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Textile.AssignDefaultDomain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AddTextile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(Textile)</a:t>
            </a:r>
            <a:endParaRPr lang="en-GB" sz="1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268" y="2154584"/>
            <a:ext cx="1936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699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33449" y="1304925"/>
            <a:ext cx="7705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User Guide: </a:t>
            </a:r>
            <a:r>
              <a:rPr lang="en-GB" sz="2400" dirty="0" smtClean="0">
                <a:latin typeface="+mj-lt"/>
                <a:hlinkClick r:id="rId2"/>
              </a:rPr>
              <a:t>http://texgen.sourceforge.net/index.php/User_Guide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Scripting Guide:</a:t>
            </a:r>
          </a:p>
          <a:p>
            <a:r>
              <a:rPr lang="en-GB" sz="2400" dirty="0">
                <a:latin typeface="+mj-lt"/>
                <a:hlinkClick r:id="rId3"/>
              </a:rPr>
              <a:t>https://</a:t>
            </a:r>
            <a:r>
              <a:rPr lang="en-GB" sz="2400" dirty="0" smtClean="0">
                <a:latin typeface="+mj-lt"/>
                <a:hlinkClick r:id="rId3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source code:</a:t>
            </a:r>
          </a:p>
          <a:p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Workshop materials:</a:t>
            </a:r>
          </a:p>
          <a:p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github.com/louisepb/ICMAC2018-Workshop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0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Use Cases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4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Permeability and Mechanical Modelling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9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altLang="en-US" sz="3200" b="1" dirty="0" smtClean="0">
                <a:ea typeface="ＭＳ Ｐゴシック" panose="020B0600070205080204" pitchFamily="34" charset="-128"/>
              </a:rPr>
              <a:t>Advanced Geometry Modelling of 3D Woven Reinforcements in Polymer Composites: Processing and Performance Analysis</a:t>
            </a: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endParaRPr lang="en-US" altLang="en-US" sz="32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3" y="3540125"/>
            <a:ext cx="7643812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1800" dirty="0" smtClean="0">
                <a:ea typeface="ＭＳ Ｐゴシック" panose="020B0600070205080204" pitchFamily="34" charset="-128"/>
              </a:rPr>
              <a:t>X. Zeng, L.P. Brown, </a:t>
            </a:r>
            <a:r>
              <a:rPr lang="en-GB" altLang="en-US" sz="1800" u="sng" dirty="0" smtClean="0">
                <a:ea typeface="ＭＳ Ｐゴシック" panose="020B0600070205080204" pitchFamily="34" charset="-128"/>
              </a:rPr>
              <a:t>A. Endruweit</a:t>
            </a:r>
            <a:r>
              <a:rPr lang="en-GB" altLang="en-US" sz="1800" dirty="0" smtClean="0">
                <a:ea typeface="ＭＳ Ｐゴシック" panose="020B0600070205080204" pitchFamily="34" charset="-128"/>
              </a:rPr>
              <a:t>, A.C. Long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1800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18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1800" b="1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6" name="Rectangle 2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140A526-2862-4ABC-B6F5-2B0B173E3CD4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0063" y="5861387"/>
            <a:ext cx="7572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 Zeng, L P Brown, A Endruweit, A C Long. “Advanced geometry modeling for 3D woven fabrics in composites processing and performance analysis”, Proc. 4</a:t>
            </a:r>
            <a:r>
              <a:rPr lang="en-US" sz="1400" baseline="30000" dirty="0"/>
              <a:t>th</a:t>
            </a:r>
            <a:r>
              <a:rPr lang="en-US" sz="1400" dirty="0"/>
              <a:t> World Conf. on 3D Fabrics &amp; their Applications, Aachen, Germany, Sept 2012.</a:t>
            </a:r>
            <a:endParaRPr lang="en-GB" sz="1400" dirty="0"/>
          </a:p>
          <a:p>
            <a:endParaRPr lang="en-GB" sz="1800" baseline="0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8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28B1789-99E2-45C4-834F-F85FA618E58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381000" y="188913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Geometrical </a:t>
            </a:r>
            <a:r>
              <a:rPr lang="en-GB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</a:p>
        </p:txBody>
      </p:sp>
      <p:pic>
        <p:nvPicPr>
          <p:cNvPr id="8" name="Picture 4" descr="Mesh_20MicronScan_3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t="21524" r="14513" b="8162"/>
          <a:stretch>
            <a:fillRect/>
          </a:stretch>
        </p:blipFill>
        <p:spPr bwMode="auto">
          <a:xfrm>
            <a:off x="5724525" y="1627188"/>
            <a:ext cx="315436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6"/>
          <p:cNvSpPr txBox="1">
            <a:spLocks noChangeArrowheads="1"/>
          </p:cNvSpPr>
          <p:nvPr/>
        </p:nvSpPr>
        <p:spPr bwMode="auto">
          <a:xfrm>
            <a:off x="5521325" y="1044575"/>
            <a:ext cx="36591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acquisition of detailed geometry data (</a:t>
            </a:r>
            <a:r>
              <a:rPr lang="en-GB" sz="1600" i="1" kern="0" dirty="0" smtClean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-CT scanning)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89638" y="4059238"/>
            <a:ext cx="26241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geometrical model in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395288" y="1285875"/>
            <a:ext cx="2943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Example: </a:t>
            </a:r>
          </a:p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orthogonal carbon fibre weave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8313" y="2060575"/>
          <a:ext cx="4537075" cy="2805110"/>
        </p:xfrm>
        <a:graphic>
          <a:graphicData uri="http://schemas.openxmlformats.org/drawingml/2006/table">
            <a:tbl>
              <a:tblPr firstRow="1" firstCol="1" bandRow="1"/>
              <a:tblGrid>
                <a:gridCol w="2880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Fabric style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Orthogonal weave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Areal density (kg/m</a:t>
                      </a:r>
                      <a:r>
                        <a:rPr lang="en-GB" sz="1600" baseline="300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4.775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warp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12K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weft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6K × 2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84263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55733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02088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2492375"/>
            <a:ext cx="5699125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4643438"/>
            <a:ext cx="2970213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4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4"/>
          <a:stretch>
            <a:fillRect/>
          </a:stretch>
        </p:blipFill>
        <p:spPr bwMode="auto">
          <a:xfrm>
            <a:off x="5170488" y="2693988"/>
            <a:ext cx="3938587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9817D84-A111-475A-A897-AB7892FC8600}" type="slidenum">
              <a:rPr lang="en-GB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17</a:t>
            </a:fld>
            <a:endParaRPr lang="en-GB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-169863"/>
            <a:ext cx="184150" cy="3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149" name="Picture 46" descr="Description: 3Tex unit cell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3" r="-230" b="4663"/>
          <a:stretch>
            <a:fillRect/>
          </a:stretch>
        </p:blipFill>
        <p:spPr bwMode="auto">
          <a:xfrm>
            <a:off x="985838" y="2382838"/>
            <a:ext cx="2724150" cy="299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038225" y="1938338"/>
            <a:ext cx="2624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unit cell model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5005388" y="1938338"/>
            <a:ext cx="4175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CFD simulation of steady-state Stokes flow</a:t>
            </a:r>
          </a:p>
        </p:txBody>
      </p:sp>
      <p:sp>
        <p:nvSpPr>
          <p:cNvPr id="4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200" ker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Fabric permeability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5288" y="5797550"/>
            <a:ext cx="7272337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Determine in-plane and through-thickness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permeabilities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 from prescribed pressure gradients and calculated average flow velocities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1187450"/>
            <a:ext cx="8439150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Impregnating resin flow in composites processing is described by homogenisation of local flow through pore spaces in the textile unit cell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78225" y="3136900"/>
            <a:ext cx="18573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voxel mesh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ight Arrow 3"/>
          <p:cNvSpPr>
            <a:spLocks noChangeArrowheads="1"/>
          </p:cNvSpPr>
          <p:nvPr/>
        </p:nvSpPr>
        <p:spPr bwMode="auto">
          <a:xfrm>
            <a:off x="4043363" y="3721100"/>
            <a:ext cx="1008062" cy="360363"/>
          </a:xfrm>
          <a:prstGeom prst="rightArrow">
            <a:avLst>
              <a:gd name="adj1" fmla="val 50000"/>
              <a:gd name="adj2" fmla="val 49951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70488" y="2636838"/>
            <a:ext cx="3973512" cy="251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7" name="Picture 3" descr="Description: capture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4521" r="4060" b="6662"/>
          <a:stretch>
            <a:fillRect/>
          </a:stretch>
        </p:blipFill>
        <p:spPr bwMode="auto">
          <a:xfrm>
            <a:off x="5435600" y="2205038"/>
            <a:ext cx="2933700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7451725" y="4916488"/>
            <a:ext cx="1865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2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(streamlines for flow along warp direction)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761288" y="2205038"/>
            <a:ext cx="13477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(Ansys CFX)</a:t>
            </a:r>
          </a:p>
        </p:txBody>
      </p:sp>
    </p:spTree>
    <p:extLst>
      <p:ext uri="{BB962C8B-B14F-4D97-AF65-F5344CB8AC3E}">
        <p14:creationId xmlns:p14="http://schemas.microsoft.com/office/powerpoint/2010/main" val="664592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" grpId="0"/>
      <p:bldP spid="4" grpId="0" animBg="1"/>
      <p:bldP spid="5" grpId="0" animBg="1"/>
      <p:bldP spid="40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Geometry refinement</a:t>
            </a:r>
          </a:p>
        </p:txBody>
      </p:sp>
      <p:pic>
        <p:nvPicPr>
          <p:cNvPr id="26" name="Picture 2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68" y="1416418"/>
            <a:ext cx="4159634" cy="2774391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146284" y="1052127"/>
            <a:ext cx="321616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Experimental permeability data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46284" y="1421459"/>
            <a:ext cx="3216166" cy="646331"/>
          </a:xfrm>
          <a:prstGeom prst="rect">
            <a:avLst/>
          </a:prstGeom>
          <a:solidFill>
            <a:schemeClr val="accent4">
              <a:lumMod val="75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Simulation with straight yarns, constant elliptical cross-section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46284" y="2080147"/>
            <a:ext cx="3216166" cy="923330"/>
          </a:xfrm>
          <a:prstGeom prst="rect">
            <a:avLst/>
          </a:prstGeom>
          <a:solidFill>
            <a:srgbClr val="FFFFCC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Varying binder cross-section, weft and warp yarns straight, constant cross-section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46284" y="3015834"/>
            <a:ext cx="3216166" cy="646331"/>
          </a:xfrm>
          <a:prstGeom prst="rect">
            <a:avLst/>
          </a:prstGeom>
          <a:solidFill>
            <a:schemeClr val="bg2">
              <a:lumMod val="20000"/>
              <a:lumOff val="8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Deformation of weft yarns on fabric surface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46284" y="3674522"/>
            <a:ext cx="3216166" cy="923330"/>
          </a:xfrm>
          <a:prstGeom prst="rect">
            <a:avLst/>
          </a:prstGeom>
          <a:solidFill>
            <a:schemeClr val="bg2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Yarn cross-sections ‘more rectangular’ in warp direction than in weft direction</a:t>
            </a:r>
          </a:p>
        </p:txBody>
      </p:sp>
      <p:sp>
        <p:nvSpPr>
          <p:cNvPr id="39" name="Down Arrow 38"/>
          <p:cNvSpPr/>
          <p:nvPr/>
        </p:nvSpPr>
        <p:spPr>
          <a:xfrm>
            <a:off x="896670" y="1744624"/>
            <a:ext cx="204866" cy="2229039"/>
          </a:xfrm>
          <a:prstGeom prst="down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5418534" y="1500161"/>
            <a:ext cx="699144" cy="100923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4661119"/>
            <a:ext cx="1024117" cy="221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4661119"/>
            <a:ext cx="3302997" cy="221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914" y="4274552"/>
            <a:ext cx="280828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95312" y="1059863"/>
            <a:ext cx="738664" cy="313755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kern="0" baseline="0" dirty="0" smtClean="0">
                <a:solidFill>
                  <a:sysClr val="windowText" lastClr="000000"/>
                </a:solidFill>
                <a:latin typeface="Calibri" panose="020F0502020204030204" pitchFamily="34" charset="0"/>
                <a:cs typeface="Times" pitchFamily="18" charset="0"/>
              </a:rPr>
              <a:t>Increasingly </a:t>
            </a:r>
            <a:r>
              <a:rPr lang="en-GB" kern="0" baseline="0" dirty="0">
                <a:solidFill>
                  <a:sysClr val="windowText" lastClr="000000"/>
                </a:solidFill>
                <a:latin typeface="Calibri" panose="020F0502020204030204" pitchFamily="34" charset="0"/>
                <a:cs typeface="Times" pitchFamily="18" charset="0"/>
              </a:rPr>
              <a:t>accurate modelling of yarn geometries</a:t>
            </a:r>
          </a:p>
        </p:txBody>
      </p:sp>
    </p:spTree>
    <p:extLst>
      <p:ext uri="{BB962C8B-B14F-4D97-AF65-F5344CB8AC3E}">
        <p14:creationId xmlns:p14="http://schemas.microsoft.com/office/powerpoint/2010/main" val="10872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2" name="Picture 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4079875"/>
            <a:ext cx="1403350" cy="199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3" name="Picture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4098925"/>
            <a:ext cx="1435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1D50928-A253-4933-B163-86740F4DF90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19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225" name="AutoShape 46"/>
          <p:cNvSpPr>
            <a:spLocks noChangeArrowheads="1"/>
          </p:cNvSpPr>
          <p:nvPr/>
        </p:nvSpPr>
        <p:spPr bwMode="auto">
          <a:xfrm flipV="1">
            <a:off x="4473575" y="5949950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6" name="AutoShape 47"/>
          <p:cNvSpPr>
            <a:spLocks noChangeArrowheads="1"/>
          </p:cNvSpPr>
          <p:nvPr/>
        </p:nvSpPr>
        <p:spPr bwMode="auto">
          <a:xfrm rot="5400000" flipV="1">
            <a:off x="6552407" y="4896643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7" name="AutoShape 48"/>
          <p:cNvSpPr>
            <a:spLocks noChangeArrowheads="1"/>
          </p:cNvSpPr>
          <p:nvPr/>
        </p:nvSpPr>
        <p:spPr bwMode="auto">
          <a:xfrm rot="-5400000" flipH="1" flipV="1">
            <a:off x="7028657" y="4898231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pic>
        <p:nvPicPr>
          <p:cNvPr id="82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3262" r="16039" b="4147"/>
          <a:stretch>
            <a:fillRect/>
          </a:stretch>
        </p:blipFill>
        <p:spPr bwMode="auto">
          <a:xfrm>
            <a:off x="4565650" y="1052513"/>
            <a:ext cx="39989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1" name="Picture 5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933825"/>
            <a:ext cx="128111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3" name="TextBox 9235"/>
          <p:cNvSpPr txBox="1">
            <a:spLocks noChangeArrowheads="1"/>
          </p:cNvSpPr>
          <p:nvPr/>
        </p:nvSpPr>
        <p:spPr bwMode="auto">
          <a:xfrm>
            <a:off x="8526463" y="1219200"/>
            <a:ext cx="5826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0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cxnSp>
        <p:nvCxnSpPr>
          <p:cNvPr id="8204" name="Straight Arrow Connector 9237"/>
          <p:cNvCxnSpPr>
            <a:cxnSpLocks noChangeShapeType="1"/>
          </p:cNvCxnSpPr>
          <p:nvPr/>
        </p:nvCxnSpPr>
        <p:spPr bwMode="auto">
          <a:xfrm flipV="1">
            <a:off x="8526463" y="1331913"/>
            <a:ext cx="0" cy="27781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40" name="Oval 9239"/>
          <p:cNvSpPr>
            <a:spLocks noChangeArrowheads="1"/>
          </p:cNvSpPr>
          <p:nvPr/>
        </p:nvSpPr>
        <p:spPr bwMode="auto">
          <a:xfrm>
            <a:off x="4983163" y="1989138"/>
            <a:ext cx="215900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8" name="Oval 77"/>
          <p:cNvSpPr>
            <a:spLocks noChangeArrowheads="1"/>
          </p:cNvSpPr>
          <p:nvPr/>
        </p:nvSpPr>
        <p:spPr bwMode="auto">
          <a:xfrm rot="-1353519">
            <a:off x="5114925" y="1665288"/>
            <a:ext cx="446088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9" name="Oval 78"/>
          <p:cNvSpPr>
            <a:spLocks noChangeArrowheads="1"/>
          </p:cNvSpPr>
          <p:nvPr/>
        </p:nvSpPr>
        <p:spPr bwMode="auto">
          <a:xfrm rot="-183473">
            <a:off x="6726238" y="1392238"/>
            <a:ext cx="936625" cy="217487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3727450" y="6308725"/>
            <a:ext cx="1708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binder “buckling”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867400" y="6308725"/>
            <a:ext cx="25939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yarn flattening, widening</a:t>
            </a:r>
          </a:p>
        </p:txBody>
      </p:sp>
      <p:sp>
        <p:nvSpPr>
          <p:cNvPr id="8210" name="TextBox 1"/>
          <p:cNvSpPr txBox="1">
            <a:spLocks noChangeArrowheads="1"/>
          </p:cNvSpPr>
          <p:nvPr/>
        </p:nvSpPr>
        <p:spPr bwMode="auto">
          <a:xfrm>
            <a:off x="422275" y="1484313"/>
            <a:ext cx="3573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Quasi-static compression (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mm/min</a:t>
            </a: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between flat parallel plates,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fabric layer</a:t>
            </a:r>
          </a:p>
        </p:txBody>
      </p:sp>
      <p:sp>
        <p:nvSpPr>
          <p:cNvPr id="8211" name="Rectangle 2"/>
          <p:cNvSpPr>
            <a:spLocks noChangeArrowheads="1"/>
          </p:cNvSpPr>
          <p:nvPr/>
        </p:nvSpPr>
        <p:spPr bwMode="auto">
          <a:xfrm>
            <a:off x="3870325" y="1484313"/>
            <a:ext cx="7921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3.94 mm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200" baseline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5.88 mm</a:t>
            </a:r>
          </a:p>
        </p:txBody>
      </p:sp>
      <p:cxnSp>
        <p:nvCxnSpPr>
          <p:cNvPr id="8212" name="Straight Arrow Connector 9237"/>
          <p:cNvCxnSpPr>
            <a:cxnSpLocks noChangeShapeType="1"/>
          </p:cNvCxnSpPr>
          <p:nvPr/>
        </p:nvCxnSpPr>
        <p:spPr bwMode="auto">
          <a:xfrm flipV="1">
            <a:off x="4565650" y="1558925"/>
            <a:ext cx="0" cy="5111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4" name="AutoShape 45"/>
          <p:cNvSpPr>
            <a:spLocks noChangeArrowheads="1"/>
          </p:cNvSpPr>
          <p:nvPr/>
        </p:nvSpPr>
        <p:spPr bwMode="auto">
          <a:xfrm>
            <a:off x="4473575" y="3789363"/>
            <a:ext cx="215900" cy="360362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1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/>
      <p:bldP spid="9226" grpId="0" animBg="1"/>
      <p:bldP spid="9227" grpId="0" animBg="1"/>
      <p:bldP spid="9240" grpId="0" animBg="1"/>
      <p:bldP spid="78" grpId="0" animBg="1"/>
      <p:bldP spid="79" grpId="0" animBg="1"/>
      <p:bldP spid="80" grpId="0"/>
      <p:bldP spid="81" grpId="0"/>
      <p:bldP spid="92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Composites Research Group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University of Nottingham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35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62AD7-B513-4E96-A06A-D47FEA7CA056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20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921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576388"/>
            <a:ext cx="3427412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1889125"/>
            <a:ext cx="35655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387350" y="2514600"/>
            <a:ext cx="944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9222" name="TextBox 1"/>
          <p:cNvSpPr txBox="1">
            <a:spLocks noChangeArrowheads="1"/>
          </p:cNvSpPr>
          <p:nvPr/>
        </p:nvSpPr>
        <p:spPr bwMode="auto">
          <a:xfrm>
            <a:off x="4595813" y="2514600"/>
            <a:ext cx="923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0.67</a:t>
            </a:r>
          </a:p>
        </p:txBody>
      </p:sp>
      <p:pic>
        <p:nvPicPr>
          <p:cNvPr id="10248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43563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5724525"/>
            <a:ext cx="424815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Text Box 41"/>
          <p:cNvSpPr txBox="1">
            <a:spLocks noChangeArrowheads="1"/>
          </p:cNvSpPr>
          <p:nvPr/>
        </p:nvSpPr>
        <p:spPr bwMode="auto">
          <a:xfrm>
            <a:off x="1452563" y="6461125"/>
            <a:ext cx="182403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5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251" name="Text Box 42"/>
          <p:cNvSpPr txBox="1">
            <a:spLocks noChangeArrowheads="1"/>
          </p:cNvSpPr>
          <p:nvPr/>
        </p:nvSpPr>
        <p:spPr bwMode="auto">
          <a:xfrm>
            <a:off x="5867400" y="6475413"/>
            <a:ext cx="19780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4.2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395288" y="5178425"/>
            <a:ext cx="684053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Experimental geometry analysis: 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8" name="TextBox 3"/>
          <p:cNvSpPr txBox="1">
            <a:spLocks noChangeArrowheads="1"/>
          </p:cNvSpPr>
          <p:nvPr/>
        </p:nvSpPr>
        <p:spPr bwMode="auto">
          <a:xfrm>
            <a:off x="395288" y="1125538"/>
            <a:ext cx="6181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8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modelling of fabric at different compaction levels</a:t>
            </a:r>
          </a:p>
        </p:txBody>
      </p:sp>
      <p:sp>
        <p:nvSpPr>
          <p:cNvPr id="10255" name="Oval 14"/>
          <p:cNvSpPr>
            <a:spLocks noChangeArrowheads="1"/>
          </p:cNvSpPr>
          <p:nvPr/>
        </p:nvSpPr>
        <p:spPr bwMode="auto">
          <a:xfrm>
            <a:off x="2051050" y="1663700"/>
            <a:ext cx="1008063" cy="544513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256" name="Oval 18"/>
          <p:cNvSpPr>
            <a:spLocks noChangeArrowheads="1"/>
          </p:cNvSpPr>
          <p:nvPr/>
        </p:nvSpPr>
        <p:spPr bwMode="auto">
          <a:xfrm>
            <a:off x="6577013" y="2030413"/>
            <a:ext cx="1008062" cy="544512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577013" y="1128713"/>
            <a:ext cx="26146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of complex deformation difficult to reproduce accurately !</a:t>
            </a:r>
          </a:p>
        </p:txBody>
      </p:sp>
      <p:cxnSp>
        <p:nvCxnSpPr>
          <p:cNvPr id="5" name="Straight Arrow Connector 4"/>
          <p:cNvCxnSpPr>
            <a:cxnSpLocks noChangeShapeType="1"/>
            <a:stCxn id="3" idx="2"/>
          </p:cNvCxnSpPr>
          <p:nvPr/>
        </p:nvCxnSpPr>
        <p:spPr bwMode="auto">
          <a:xfrm flipH="1">
            <a:off x="7862888" y="1960563"/>
            <a:ext cx="20637" cy="1936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/>
      <p:bldP spid="10251" grpId="0"/>
      <p:bldP spid="14" grpId="0"/>
      <p:bldP spid="10255" grpId="0" animBg="1"/>
      <p:bldP spid="10256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" t="3046" r="18359" b="2676"/>
          <a:stretch>
            <a:fillRect/>
          </a:stretch>
        </p:blipFill>
        <p:spPr bwMode="auto">
          <a:xfrm>
            <a:off x="4799013" y="2001838"/>
            <a:ext cx="3873500" cy="2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t="3627" r="18198" b="3755"/>
          <a:stretch>
            <a:fillRect/>
          </a:stretch>
        </p:blipFill>
        <p:spPr bwMode="auto">
          <a:xfrm>
            <a:off x="352425" y="2009775"/>
            <a:ext cx="38973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D97254D-4D5A-41CA-B6D4-7DE56CB82AE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539875" y="3505200"/>
            <a:ext cx="12430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6300788" y="3281363"/>
            <a:ext cx="1241425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395288" y="5876925"/>
            <a:ext cx="7380287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Discontinuity in </a:t>
            </a:r>
            <a:r>
              <a:rPr lang="de-CH" sz="1600" i="1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K</a:t>
            </a:r>
            <a:r>
              <a:rPr lang="de-CH" sz="1600" baseline="-250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1</a:t>
            </a: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is related to change in binder configuration on fabric surface;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not described by analytical permeability models, requires numerical analysis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4" name="Oval 32"/>
          <p:cNvSpPr>
            <a:spLocks noChangeArrowheads="1"/>
          </p:cNvSpPr>
          <p:nvPr/>
        </p:nvSpPr>
        <p:spPr bwMode="auto">
          <a:xfrm>
            <a:off x="1249363" y="2697163"/>
            <a:ext cx="952500" cy="47625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" name="Oval 33"/>
          <p:cNvSpPr>
            <a:spLocks noChangeArrowheads="1"/>
          </p:cNvSpPr>
          <p:nvPr/>
        </p:nvSpPr>
        <p:spPr bwMode="auto">
          <a:xfrm>
            <a:off x="5692775" y="2530475"/>
            <a:ext cx="952500" cy="76200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34"/>
          <p:cNvSpPr>
            <a:spLocks noChangeArrowheads="1"/>
          </p:cNvSpPr>
          <p:nvPr/>
        </p:nvSpPr>
        <p:spPr bwMode="auto">
          <a:xfrm>
            <a:off x="2063750" y="3975100"/>
            <a:ext cx="1200150" cy="2857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35"/>
          <p:cNvSpPr>
            <a:spLocks noChangeArrowheads="1"/>
          </p:cNvSpPr>
          <p:nvPr/>
        </p:nvSpPr>
        <p:spPr bwMode="auto">
          <a:xfrm>
            <a:off x="6569075" y="3629025"/>
            <a:ext cx="1066800" cy="4889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Line 36"/>
          <p:cNvSpPr>
            <a:spLocks noChangeShapeType="1"/>
          </p:cNvSpPr>
          <p:nvPr/>
        </p:nvSpPr>
        <p:spPr bwMode="auto">
          <a:xfrm flipH="1" flipV="1">
            <a:off x="2701925" y="4364038"/>
            <a:ext cx="219075" cy="504825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Line 37"/>
          <p:cNvSpPr>
            <a:spLocks noChangeShapeType="1"/>
          </p:cNvSpPr>
          <p:nvPr/>
        </p:nvSpPr>
        <p:spPr bwMode="auto">
          <a:xfrm flipV="1">
            <a:off x="6505575" y="4127500"/>
            <a:ext cx="415925" cy="741363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Line 38"/>
          <p:cNvSpPr>
            <a:spLocks noChangeShapeType="1"/>
          </p:cNvSpPr>
          <p:nvPr/>
        </p:nvSpPr>
        <p:spPr bwMode="auto">
          <a:xfrm flipH="1">
            <a:off x="2073275" y="2001838"/>
            <a:ext cx="628650" cy="6762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Line 39"/>
          <p:cNvSpPr>
            <a:spLocks noChangeShapeType="1"/>
          </p:cNvSpPr>
          <p:nvPr/>
        </p:nvSpPr>
        <p:spPr bwMode="auto">
          <a:xfrm>
            <a:off x="6051550" y="2009775"/>
            <a:ext cx="104775" cy="4603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6735763" y="1125538"/>
            <a:ext cx="22288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3" name="Text Box 41"/>
          <p:cNvSpPr txBox="1">
            <a:spLocks noChangeArrowheads="1"/>
          </p:cNvSpPr>
          <p:nvPr/>
        </p:nvSpPr>
        <p:spPr bwMode="auto">
          <a:xfrm>
            <a:off x="6732588" y="1666875"/>
            <a:ext cx="925512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Text Box 42"/>
          <p:cNvSpPr txBox="1">
            <a:spLocks noChangeArrowheads="1"/>
          </p:cNvSpPr>
          <p:nvPr/>
        </p:nvSpPr>
        <p:spPr bwMode="auto">
          <a:xfrm>
            <a:off x="6813550" y="5311775"/>
            <a:ext cx="9255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5" name="Text Box 43"/>
          <p:cNvSpPr txBox="1">
            <a:spLocks noChangeArrowheads="1"/>
          </p:cNvSpPr>
          <p:nvPr/>
        </p:nvSpPr>
        <p:spPr bwMode="auto">
          <a:xfrm rot="16200000">
            <a:off x="-999331" y="3072606"/>
            <a:ext cx="248443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(permeability along weft-direction)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6" name="Text Box 44"/>
          <p:cNvSpPr txBox="1">
            <a:spLocks noChangeArrowheads="1"/>
          </p:cNvSpPr>
          <p:nvPr/>
        </p:nvSpPr>
        <p:spPr bwMode="auto">
          <a:xfrm rot="16200000">
            <a:off x="3392488" y="3097212"/>
            <a:ext cx="25352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(permeability along warp-direction)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</p:txBody>
      </p:sp>
      <p:graphicFrame>
        <p:nvGraphicFramePr>
          <p:cNvPr id="10261" name="Object 45"/>
          <p:cNvGraphicFramePr>
            <a:graphicFrameLocks noChangeAspect="1"/>
          </p:cNvGraphicFramePr>
          <p:nvPr/>
        </p:nvGraphicFramePr>
        <p:xfrm>
          <a:off x="2782888" y="3432175"/>
          <a:ext cx="7270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6" name="Equation" r:id="rId5" imgW="863225" imgH="507780" progId="Equation.3">
                  <p:embed/>
                </p:oleObj>
              </mc:Choice>
              <mc:Fallback>
                <p:oleObj name="Equation" r:id="rId5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8" y="3432175"/>
                        <a:ext cx="727075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2" name="Object 46"/>
          <p:cNvGraphicFramePr>
            <a:graphicFrameLocks noChangeAspect="1"/>
          </p:cNvGraphicFramePr>
          <p:nvPr/>
        </p:nvGraphicFramePr>
        <p:xfrm>
          <a:off x="7486650" y="3192463"/>
          <a:ext cx="7270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7" name="Equation" r:id="rId7" imgW="863225" imgH="507780" progId="Equation.3">
                  <p:embed/>
                </p:oleObj>
              </mc:Choice>
              <mc:Fallback>
                <p:oleObj name="Equation" r:id="rId7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6650" y="3192463"/>
                        <a:ext cx="727075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150938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4941888"/>
            <a:ext cx="424815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Compressed permeability</a:t>
            </a:r>
          </a:p>
        </p:txBody>
      </p:sp>
      <p:sp>
        <p:nvSpPr>
          <p:cNvPr id="10266" name="TextBox 2"/>
          <p:cNvSpPr txBox="1">
            <a:spLocks noChangeArrowheads="1"/>
          </p:cNvSpPr>
          <p:nvPr/>
        </p:nvSpPr>
        <p:spPr bwMode="auto">
          <a:xfrm>
            <a:off x="7716838" y="2092325"/>
            <a:ext cx="815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  <p:sp>
        <p:nvSpPr>
          <p:cNvPr id="10267" name="TextBox 26"/>
          <p:cNvSpPr txBox="1">
            <a:spLocks noChangeArrowheads="1"/>
          </p:cNvSpPr>
          <p:nvPr/>
        </p:nvSpPr>
        <p:spPr bwMode="auto">
          <a:xfrm>
            <a:off x="3268663" y="2070100"/>
            <a:ext cx="817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</p:spTree>
    <p:extLst>
      <p:ext uri="{BB962C8B-B14F-4D97-AF65-F5344CB8AC3E}">
        <p14:creationId xmlns:p14="http://schemas.microsoft.com/office/powerpoint/2010/main" val="392165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F94F4D6-05D0-4374-8EF9-FF7A693CAF4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126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2205038"/>
            <a:ext cx="46513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5288" y="1484313"/>
            <a:ext cx="3871912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Moulding of composite plaques by vacuum-driven RTM:</a:t>
            </a:r>
          </a:p>
          <a:p>
            <a:pPr marL="285750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1 fabric layer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err="1" smtClean="0">
                <a:solidFill>
                  <a:srgbClr val="000000"/>
                </a:solidFill>
                <a:latin typeface="Arial"/>
                <a:cs typeface="Times" pitchFamily="18" charset="0"/>
              </a:rPr>
              <a:t>Gurit</a:t>
            </a: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Times" pitchFamily="18" charset="0"/>
              </a:rPr>
              <a:t> PRIME 20LV epoxy infusion system</a:t>
            </a:r>
            <a:endParaRPr lang="en-GB" sz="1600" dirty="0" smtClean="0">
              <a:solidFill>
                <a:srgbClr val="000000"/>
              </a:solidFill>
              <a:latin typeface="Arial"/>
              <a:cs typeface="Times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GB" sz="1600" baseline="0" dirty="0" smtClean="0">
              <a:solidFill>
                <a:srgbClr val="000000"/>
              </a:solidFill>
              <a:latin typeface="Arial" charset="0"/>
              <a:cs typeface="Arial" panose="020B0604020202020204" pitchFamily="34" charset="0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787900" y="2924175"/>
            <a:ext cx="41052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composite was tested in warp- and weft-direction</a:t>
            </a:r>
          </a:p>
        </p:txBody>
      </p:sp>
      <p:sp>
        <p:nvSpPr>
          <p:cNvPr id="11270" name="TextBox 1"/>
          <p:cNvSpPr txBox="1">
            <a:spLocks noChangeArrowheads="1"/>
          </p:cNvSpPr>
          <p:nvPr/>
        </p:nvSpPr>
        <p:spPr bwMode="auto">
          <a:xfrm>
            <a:off x="684213" y="2803525"/>
            <a:ext cx="1822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 mm,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87900" y="1484313"/>
            <a:ext cx="4105275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Tensile testing according to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European Standard EN ISO 527-4:1997 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Composite mechanical properties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68313" y="4541838"/>
          <a:ext cx="6670676" cy="974725"/>
        </p:xfrm>
        <a:graphic>
          <a:graphicData uri="http://schemas.openxmlformats.org/drawingml/2006/table">
            <a:tbl>
              <a:tblPr firstRow="1" firstCol="1" bandRow="1"/>
              <a:tblGrid>
                <a:gridCol w="1714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01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5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 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failure strain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%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 err="1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Interlaminar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shear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5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Cured resin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73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Fibre: Toray T300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3450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1.5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-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395288" y="4025900"/>
            <a:ext cx="48244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Nominal material data for numerical analysis</a:t>
            </a:r>
          </a:p>
        </p:txBody>
      </p:sp>
    </p:spTree>
    <p:extLst>
      <p:ext uri="{BB962C8B-B14F-4D97-AF65-F5344CB8AC3E}">
        <p14:creationId xmlns:p14="http://schemas.microsoft.com/office/powerpoint/2010/main" val="386864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310438" y="6102350"/>
            <a:ext cx="381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081FF5F-F787-4E08-BCE1-B3635A1443E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23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229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205038"/>
            <a:ext cx="6383337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1125538"/>
            <a:ext cx="8294688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Finite element analysis for calculation of elastic properties for composite (impregnated yarns),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assuming hexagonal packing of filaments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six load cases of a single filament (+ resin) unit cell model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2294" name="TextBox 1"/>
          <p:cNvSpPr txBox="1">
            <a:spLocks noChangeArrowheads="1"/>
          </p:cNvSpPr>
          <p:nvPr/>
        </p:nvSpPr>
        <p:spPr bwMode="auto">
          <a:xfrm>
            <a:off x="2484438" y="2514600"/>
            <a:ext cx="441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2295" name="TextBox 8"/>
          <p:cNvSpPr txBox="1">
            <a:spLocks noChangeArrowheads="1"/>
          </p:cNvSpPr>
          <p:nvPr/>
        </p:nvSpPr>
        <p:spPr bwMode="auto">
          <a:xfrm>
            <a:off x="464343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12296" name="TextBox 9"/>
          <p:cNvSpPr txBox="1">
            <a:spLocks noChangeArrowheads="1"/>
          </p:cNvSpPr>
          <p:nvPr/>
        </p:nvSpPr>
        <p:spPr bwMode="auto">
          <a:xfrm>
            <a:off x="673258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2297" name="TextBox 10"/>
          <p:cNvSpPr txBox="1">
            <a:spLocks noChangeArrowheads="1"/>
          </p:cNvSpPr>
          <p:nvPr/>
        </p:nvSpPr>
        <p:spPr bwMode="auto">
          <a:xfrm>
            <a:off x="2484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2298" name="TextBox 11"/>
          <p:cNvSpPr txBox="1">
            <a:spLocks noChangeArrowheads="1"/>
          </p:cNvSpPr>
          <p:nvPr/>
        </p:nvSpPr>
        <p:spPr bwMode="auto">
          <a:xfrm>
            <a:off x="6765925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2299" name="TextBox 12"/>
          <p:cNvSpPr txBox="1">
            <a:spLocks noChangeArrowheads="1"/>
          </p:cNvSpPr>
          <p:nvPr/>
        </p:nvSpPr>
        <p:spPr bwMode="auto">
          <a:xfrm>
            <a:off x="4643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3" name="Rectangle 2"/>
          <p:cNvSpPr/>
          <p:nvPr/>
        </p:nvSpPr>
        <p:spPr>
          <a:xfrm>
            <a:off x="7740650" y="2520950"/>
            <a:ext cx="1258888" cy="33813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(ABAQUS) </a:t>
            </a:r>
          </a:p>
        </p:txBody>
      </p:sp>
      <p:sp>
        <p:nvSpPr>
          <p:cNvPr id="12301" name="TextBox 1"/>
          <p:cNvSpPr txBox="1">
            <a:spLocks noChangeArrowheads="1"/>
          </p:cNvSpPr>
          <p:nvPr/>
        </p:nvSpPr>
        <p:spPr bwMode="auto">
          <a:xfrm>
            <a:off x="2555875" y="6505575"/>
            <a:ext cx="4005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alternative: micromechanics equations (Chamis)</a:t>
            </a:r>
          </a:p>
        </p:txBody>
      </p:sp>
    </p:spTree>
    <p:extLst>
      <p:ext uri="{BB962C8B-B14F-4D97-AF65-F5344CB8AC3E}">
        <p14:creationId xmlns:p14="http://schemas.microsoft.com/office/powerpoint/2010/main" val="312834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35BE7CE-431D-4B80-974A-F4FF8A2AC56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24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000" y="1125538"/>
            <a:ext cx="8281988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Properties of impregnated yarn, derived from FE analysis, fibre </a:t>
            </a:r>
            <a:r>
              <a:rPr lang="en-GB" altLang="zh-CN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Torayca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T300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CN" sz="1600" i="1" dirty="0">
              <a:solidFill>
                <a:srgbClr val="000000"/>
              </a:solidFill>
              <a:ea typeface="ＭＳ Ｐゴシック" panose="020B0600070205080204" pitchFamily="34" charset="-128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0.66 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in yarn, corresponding to </a:t>
            </a: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0.55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in unit cell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68313" y="2205038"/>
          <a:ext cx="8280396" cy="533400"/>
        </p:xfrm>
        <a:graphic>
          <a:graphicData uri="http://schemas.openxmlformats.org/drawingml/2006/table">
            <a:tbl>
              <a:tblPr firstRow="1" firstCol="1" bandRow="1"/>
              <a:tblGrid>
                <a:gridCol w="920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i="1" baseline="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4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152.6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8.15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3.02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2.9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0.345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2289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69.6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3339" name="TextBox 2"/>
          <p:cNvSpPr txBox="1">
            <a:spLocks noChangeArrowheads="1"/>
          </p:cNvSpPr>
          <p:nvPr/>
        </p:nvSpPr>
        <p:spPr bwMode="auto">
          <a:xfrm>
            <a:off x="8032750" y="2795588"/>
            <a:ext cx="5175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ILSS</a:t>
            </a:r>
          </a:p>
        </p:txBody>
      </p:sp>
      <p:sp>
        <p:nvSpPr>
          <p:cNvPr id="13340" name="TextBox 15"/>
          <p:cNvSpPr txBox="1">
            <a:spLocks noChangeArrowheads="1"/>
          </p:cNvSpPr>
          <p:nvPr/>
        </p:nvSpPr>
        <p:spPr bwMode="auto">
          <a:xfrm>
            <a:off x="5867400" y="2751138"/>
            <a:ext cx="1152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fibre failure strain</a:t>
            </a:r>
          </a:p>
        </p:txBody>
      </p:sp>
      <p:sp>
        <p:nvSpPr>
          <p:cNvPr id="13341" name="TextBox 16"/>
          <p:cNvSpPr txBox="1">
            <a:spLocks noChangeArrowheads="1"/>
          </p:cNvSpPr>
          <p:nvPr/>
        </p:nvSpPr>
        <p:spPr bwMode="auto">
          <a:xfrm>
            <a:off x="6638925" y="2751138"/>
            <a:ext cx="1462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resin tensile strength</a:t>
            </a:r>
          </a:p>
        </p:txBody>
      </p:sp>
      <p:graphicFrame>
        <p:nvGraphicFramePr>
          <p:cNvPr id="13342" name="Object 7"/>
          <p:cNvGraphicFramePr>
            <a:graphicFrameLocks noChangeAspect="1"/>
          </p:cNvGraphicFramePr>
          <p:nvPr/>
        </p:nvGraphicFramePr>
        <p:xfrm>
          <a:off x="2905125" y="3575050"/>
          <a:ext cx="16668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0" name="Equation" r:id="rId4" imgW="1333500" imgH="228600" progId="Equation.3">
                  <p:embed/>
                </p:oleObj>
              </mc:Choice>
              <mc:Fallback>
                <p:oleObj name="Equation" r:id="rId4" imgW="1333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3575050"/>
                        <a:ext cx="16668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3" name="Object 8"/>
          <p:cNvGraphicFramePr>
            <a:graphicFrameLocks noChangeAspect="1"/>
          </p:cNvGraphicFramePr>
          <p:nvPr/>
        </p:nvGraphicFramePr>
        <p:xfrm>
          <a:off x="468313" y="5553075"/>
          <a:ext cx="1778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" name="Equation" r:id="rId6" imgW="1422400" imgH="431800" progId="Equation.3">
                  <p:embed/>
                </p:oleObj>
              </mc:Choice>
              <mc:Fallback>
                <p:oleObj name="Equation" r:id="rId6" imgW="1422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553075"/>
                        <a:ext cx="17780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4" name="Object 9"/>
          <p:cNvGraphicFramePr>
            <a:graphicFrameLocks noChangeAspect="1"/>
          </p:cNvGraphicFramePr>
          <p:nvPr/>
        </p:nvGraphicFramePr>
        <p:xfrm>
          <a:off x="7162800" y="4265613"/>
          <a:ext cx="17303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" name="Equation" r:id="rId8" imgW="1384300" imgH="482600" progId="Equation.3">
                  <p:embed/>
                </p:oleObj>
              </mc:Choice>
              <mc:Fallback>
                <p:oleObj name="Equation" r:id="rId8" imgW="1384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265613"/>
                        <a:ext cx="173037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5" name="Object 10"/>
          <p:cNvGraphicFramePr>
            <a:graphicFrameLocks noChangeAspect="1"/>
          </p:cNvGraphicFramePr>
          <p:nvPr/>
        </p:nvGraphicFramePr>
        <p:xfrm>
          <a:off x="7466013" y="4967288"/>
          <a:ext cx="12700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3" name="Equation" r:id="rId10" imgW="1015559" imgH="495085" progId="Equation.3">
                  <p:embed/>
                </p:oleObj>
              </mc:Choice>
              <mc:Fallback>
                <p:oleObj name="Equation" r:id="rId10" imgW="1015559" imgH="4950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013" y="4967288"/>
                        <a:ext cx="12700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6" name="Object 11"/>
          <p:cNvGraphicFramePr>
            <a:graphicFrameLocks noChangeAspect="1"/>
          </p:cNvGraphicFramePr>
          <p:nvPr/>
        </p:nvGraphicFramePr>
        <p:xfrm>
          <a:off x="5815013" y="5661025"/>
          <a:ext cx="328453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4" name="Equation" r:id="rId12" imgW="2628900" imgH="482600" progId="Equation.3">
                  <p:embed/>
                </p:oleObj>
              </mc:Choice>
              <mc:Fallback>
                <p:oleObj name="Equation" r:id="rId12" imgW="2628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5661025"/>
                        <a:ext cx="3284537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7" name="TextBox 12"/>
          <p:cNvSpPr txBox="1">
            <a:spLocks noChangeArrowheads="1"/>
          </p:cNvSpPr>
          <p:nvPr/>
        </p:nvSpPr>
        <p:spPr bwMode="auto">
          <a:xfrm>
            <a:off x="4500563" y="4264025"/>
            <a:ext cx="16795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stress</a:t>
            </a:r>
          </a:p>
        </p:txBody>
      </p:sp>
      <p:sp>
        <p:nvSpPr>
          <p:cNvPr id="13348" name="TextBox 13"/>
          <p:cNvSpPr txBox="1">
            <a:spLocks noChangeArrowheads="1"/>
          </p:cNvSpPr>
          <p:nvPr/>
        </p:nvSpPr>
        <p:spPr bwMode="auto">
          <a:xfrm>
            <a:off x="4500563" y="5765800"/>
            <a:ext cx="24987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transverse: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6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principal stress</a:t>
            </a:r>
          </a:p>
        </p:txBody>
      </p:sp>
      <p:sp>
        <p:nvSpPr>
          <p:cNvPr id="13349" name="TextBox 14"/>
          <p:cNvSpPr txBox="1">
            <a:spLocks noChangeArrowheads="1"/>
          </p:cNvSpPr>
          <p:nvPr/>
        </p:nvSpPr>
        <p:spPr bwMode="auto">
          <a:xfrm>
            <a:off x="4500563" y="5076825"/>
            <a:ext cx="2316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shear: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distortion energy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75" y="6194425"/>
            <a:ext cx="45720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Ruijter, W., Analysis of mechanical properties of woven textile composite as functions of textile geometry, PhD dissertation, University of Nottingham, 2008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3522663"/>
            <a:ext cx="5213350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Failure model (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Ruijter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):</a:t>
            </a:r>
          </a:p>
        </p:txBody>
      </p:sp>
      <p:sp>
        <p:nvSpPr>
          <p:cNvPr id="13353" name="TextBox 1"/>
          <p:cNvSpPr txBox="1">
            <a:spLocks noChangeArrowheads="1"/>
          </p:cNvSpPr>
          <p:nvPr/>
        </p:nvSpPr>
        <p:spPr bwMode="auto">
          <a:xfrm>
            <a:off x="381000" y="3976688"/>
            <a:ext cx="3148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 brittle failure (fibres)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68313" y="4265613"/>
          <a:ext cx="15081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5" name="Equation" r:id="rId14" imgW="1206500" imgH="482600" progId="Equation.3">
                  <p:embed/>
                </p:oleObj>
              </mc:Choice>
              <mc:Fallback>
                <p:oleObj name="Equation" r:id="rId14" imgW="120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265613"/>
                        <a:ext cx="15081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95288" y="5040313"/>
            <a:ext cx="3330575" cy="585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transverse, shear: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gradual stiffness reduction (matrix)</a:t>
            </a:r>
            <a:endParaRPr lang="en-GB" sz="1600" baseline="-25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463800" y="5580063"/>
            <a:ext cx="20367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8,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13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cs typeface="Times New Roman" panose="02020603050405020304" pitchFamily="18" charset="0"/>
              </a:rPr>
              <a:t>(empirical)</a:t>
            </a:r>
          </a:p>
        </p:txBody>
      </p:sp>
    </p:spTree>
    <p:extLst>
      <p:ext uri="{BB962C8B-B14F-4D97-AF65-F5344CB8AC3E}">
        <p14:creationId xmlns:p14="http://schemas.microsoft.com/office/powerpoint/2010/main" val="325276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7" grpId="0"/>
      <p:bldP spid="13348" grpId="0"/>
      <p:bldP spid="13349" grpId="0"/>
      <p:bldP spid="13353" grpId="0"/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1B35032-ED9C-4A3F-A45F-3CC3F66167A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433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1008063"/>
            <a:ext cx="273685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288" y="1196975"/>
            <a:ext cx="5184775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Assignment of local properties + orientations to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voxel mesh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of composite unit cell for mechanical FE analysis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43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2078" r="18600" b="3204"/>
          <a:stretch>
            <a:fillRect/>
          </a:stretch>
        </p:blipFill>
        <p:spPr bwMode="auto">
          <a:xfrm>
            <a:off x="222250" y="3746500"/>
            <a:ext cx="4011613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3" name="TextBox 8"/>
          <p:cNvSpPr txBox="1">
            <a:spLocks noChangeArrowheads="1"/>
          </p:cNvSpPr>
          <p:nvPr/>
        </p:nvSpPr>
        <p:spPr bwMode="auto">
          <a:xfrm>
            <a:off x="3192463" y="5632450"/>
            <a:ext cx="76041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sp>
        <p:nvSpPr>
          <p:cNvPr id="14344" name="TextBox 12"/>
          <p:cNvSpPr txBox="1">
            <a:spLocks noChangeArrowheads="1"/>
          </p:cNvSpPr>
          <p:nvPr/>
        </p:nvSpPr>
        <p:spPr bwMode="auto">
          <a:xfrm>
            <a:off x="2124075" y="5207000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 repeats)</a:t>
            </a:r>
          </a:p>
        </p:txBody>
      </p:sp>
      <p:sp>
        <p:nvSpPr>
          <p:cNvPr id="14345" name="TextBox 4"/>
          <p:cNvSpPr txBox="1">
            <a:spLocks noChangeArrowheads="1"/>
          </p:cNvSpPr>
          <p:nvPr/>
        </p:nvSpPr>
        <p:spPr bwMode="auto">
          <a:xfrm>
            <a:off x="827088" y="3841750"/>
            <a:ext cx="1308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warp-direction</a:t>
            </a:r>
          </a:p>
        </p:txBody>
      </p:sp>
      <p:pic>
        <p:nvPicPr>
          <p:cNvPr id="1434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" t="2089" r="18561" b="4300"/>
          <a:stretch>
            <a:fillRect/>
          </a:stretch>
        </p:blipFill>
        <p:spPr bwMode="auto">
          <a:xfrm>
            <a:off x="4921250" y="3754438"/>
            <a:ext cx="3971925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7" name="TextBox 12"/>
          <p:cNvSpPr txBox="1">
            <a:spLocks noChangeArrowheads="1"/>
          </p:cNvSpPr>
          <p:nvPr/>
        </p:nvSpPr>
        <p:spPr bwMode="auto">
          <a:xfrm>
            <a:off x="6556375" y="5432425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 repeats)</a:t>
            </a:r>
          </a:p>
        </p:txBody>
      </p:sp>
      <p:sp>
        <p:nvSpPr>
          <p:cNvPr id="14348" name="TextBox 8"/>
          <p:cNvSpPr txBox="1">
            <a:spLocks noChangeArrowheads="1"/>
          </p:cNvSpPr>
          <p:nvPr/>
        </p:nvSpPr>
        <p:spPr bwMode="auto">
          <a:xfrm>
            <a:off x="7773988" y="5634038"/>
            <a:ext cx="7588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93713" y="2222500"/>
          <a:ext cx="5184775" cy="1350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769">
                <a:tc rowSpan="2">
                  <a:txBody>
                    <a:bodyPr/>
                    <a:lstStyle/>
                    <a:p>
                      <a:pPr algn="ctr"/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warp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weft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69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simulation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845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669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experiment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791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38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710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 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58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940425" y="3511550"/>
            <a:ext cx="3292475" cy="2778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voxels representing resin only are not shown</a:t>
            </a:r>
          </a:p>
        </p:txBody>
      </p:sp>
      <p:sp>
        <p:nvSpPr>
          <p:cNvPr id="14381" name="TextBox 4"/>
          <p:cNvSpPr txBox="1">
            <a:spLocks noChangeArrowheads="1"/>
          </p:cNvSpPr>
          <p:nvPr/>
        </p:nvSpPr>
        <p:spPr bwMode="auto">
          <a:xfrm>
            <a:off x="5508625" y="3841750"/>
            <a:ext cx="1247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weft-direction</a:t>
            </a:r>
          </a:p>
        </p:txBody>
      </p:sp>
    </p:spTree>
    <p:extLst>
      <p:ext uri="{BB962C8B-B14F-4D97-AF65-F5344CB8AC3E}">
        <p14:creationId xmlns:p14="http://schemas.microsoft.com/office/powerpoint/2010/main" val="14955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2229" r="18391" b="3883"/>
          <a:stretch>
            <a:fillRect/>
          </a:stretch>
        </p:blipFill>
        <p:spPr bwMode="auto">
          <a:xfrm>
            <a:off x="468313" y="2060575"/>
            <a:ext cx="3968750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05A917B-17E4-42D3-9E8E-11B32218BD0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sp>
        <p:nvSpPr>
          <p:cNvPr id="15365" name="TextBox 9"/>
          <p:cNvSpPr txBox="1">
            <a:spLocks noChangeArrowheads="1"/>
          </p:cNvSpPr>
          <p:nvPr/>
        </p:nvSpPr>
        <p:spPr bwMode="auto">
          <a:xfrm>
            <a:off x="4859338" y="2060575"/>
            <a:ext cx="3897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failure strain similar in both directions</a:t>
            </a:r>
          </a:p>
        </p:txBody>
      </p:sp>
      <p:sp>
        <p:nvSpPr>
          <p:cNvPr id="15367" name="TextBox 9"/>
          <p:cNvSpPr txBox="1">
            <a:spLocks noChangeArrowheads="1"/>
          </p:cNvSpPr>
          <p:nvPr/>
        </p:nvSpPr>
        <p:spPr bwMode="auto">
          <a:xfrm>
            <a:off x="4868863" y="3141663"/>
            <a:ext cx="38973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in strength is related to ratio of fibre volume in both directions, if surface layers are discounted</a:t>
            </a:r>
          </a:p>
        </p:txBody>
      </p:sp>
      <p:cxnSp>
        <p:nvCxnSpPr>
          <p:cNvPr id="15368" name="Straight Arrow Connector 7"/>
          <p:cNvCxnSpPr>
            <a:cxnSpLocks noChangeShapeType="1"/>
          </p:cNvCxnSpPr>
          <p:nvPr/>
        </p:nvCxnSpPr>
        <p:spPr bwMode="auto">
          <a:xfrm>
            <a:off x="3840163" y="2287588"/>
            <a:ext cx="0" cy="4349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381000" y="1268413"/>
            <a:ext cx="4838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calculated properties in warp- and weft-direction</a:t>
            </a:r>
          </a:p>
        </p:txBody>
      </p:sp>
      <p:graphicFrame>
        <p:nvGraphicFramePr>
          <p:cNvPr id="15371" name="Object 12"/>
          <p:cNvGraphicFramePr>
            <a:graphicFrameLocks noChangeAspect="1"/>
          </p:cNvGraphicFramePr>
          <p:nvPr/>
        </p:nvGraphicFramePr>
        <p:xfrm>
          <a:off x="5224463" y="4046538"/>
          <a:ext cx="984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" name="Equation" r:id="rId4" imgW="787400" imgH="457200" progId="Equation.3">
                  <p:embed/>
                </p:oleObj>
              </mc:Choice>
              <mc:Fallback>
                <p:oleObj name="Equation" r:id="rId4" imgW="787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4046538"/>
                        <a:ext cx="9842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TextBox 9"/>
          <p:cNvSpPr txBox="1">
            <a:spLocks noChangeArrowheads="1"/>
          </p:cNvSpPr>
          <p:nvPr/>
        </p:nvSpPr>
        <p:spPr bwMode="auto">
          <a:xfrm>
            <a:off x="4868863" y="4789488"/>
            <a:ext cx="38973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crimped surface layers in weft-direction contribute little to strength</a:t>
            </a:r>
          </a:p>
        </p:txBody>
      </p:sp>
      <p:graphicFrame>
        <p:nvGraphicFramePr>
          <p:cNvPr id="15373" name="Object 13"/>
          <p:cNvGraphicFramePr>
            <a:graphicFrameLocks noChangeAspect="1"/>
          </p:cNvGraphicFramePr>
          <p:nvPr/>
        </p:nvGraphicFramePr>
        <p:xfrm>
          <a:off x="6810375" y="4081463"/>
          <a:ext cx="17303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" name="Equation" r:id="rId6" imgW="1384300" imgH="457200" progId="Equation.3">
                  <p:embed/>
                </p:oleObj>
              </mc:Choice>
              <mc:Fallback>
                <p:oleObj name="Equation" r:id="rId6" imgW="1384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75" y="4081463"/>
                        <a:ext cx="17303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74" name="Straight Arrow Connector 7"/>
          <p:cNvCxnSpPr>
            <a:cxnSpLocks noChangeShapeType="1"/>
          </p:cNvCxnSpPr>
          <p:nvPr/>
        </p:nvCxnSpPr>
        <p:spPr bwMode="auto">
          <a:xfrm>
            <a:off x="3348038" y="2814638"/>
            <a:ext cx="0" cy="4333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5" name="Straight Connector 6"/>
          <p:cNvCxnSpPr>
            <a:cxnSpLocks noChangeShapeType="1"/>
          </p:cNvCxnSpPr>
          <p:nvPr/>
        </p:nvCxnSpPr>
        <p:spPr bwMode="auto">
          <a:xfrm>
            <a:off x="1849438" y="2768600"/>
            <a:ext cx="2509837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6" name="Straight Connector 6"/>
          <p:cNvCxnSpPr>
            <a:cxnSpLocks noChangeShapeType="1"/>
          </p:cNvCxnSpPr>
          <p:nvPr/>
        </p:nvCxnSpPr>
        <p:spPr bwMode="auto">
          <a:xfrm>
            <a:off x="1876425" y="3284538"/>
            <a:ext cx="2511425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7" name="TextBox 9"/>
          <p:cNvSpPr txBox="1">
            <a:spLocks noChangeArrowheads="1"/>
          </p:cNvSpPr>
          <p:nvPr/>
        </p:nvSpPr>
        <p:spPr bwMode="auto">
          <a:xfrm>
            <a:off x="4868863" y="2600325"/>
            <a:ext cx="414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failure of crimped surface layers</a:t>
            </a: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3101975" y="2319338"/>
            <a:ext cx="4619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</a:t>
            </a: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3635375" y="3779838"/>
            <a:ext cx="419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</a:t>
            </a:r>
          </a:p>
        </p:txBody>
      </p:sp>
    </p:spTree>
    <p:extLst>
      <p:ext uri="{BB962C8B-B14F-4D97-AF65-F5344CB8AC3E}">
        <p14:creationId xmlns:p14="http://schemas.microsoft.com/office/powerpoint/2010/main" val="412204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  <p:bldP spid="15372" grpId="0"/>
      <p:bldP spid="1537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t="2362" r="18211" b="4021"/>
          <a:stretch>
            <a:fillRect/>
          </a:stretch>
        </p:blipFill>
        <p:spPr bwMode="auto">
          <a:xfrm>
            <a:off x="3995738" y="1046163"/>
            <a:ext cx="3995737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7B64DCB-11FB-4E8B-90FB-EA0F06CCE78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27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638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"/>
          <a:stretch>
            <a:fillRect/>
          </a:stretch>
        </p:blipFill>
        <p:spPr bwMode="auto">
          <a:xfrm>
            <a:off x="2822575" y="3838575"/>
            <a:ext cx="27813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1"/>
          <p:cNvSpPr txBox="1">
            <a:spLocks noChangeArrowheads="1"/>
          </p:cNvSpPr>
          <p:nvPr/>
        </p:nvSpPr>
        <p:spPr bwMode="auto">
          <a:xfrm>
            <a:off x="381000" y="1692275"/>
            <a:ext cx="34718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Influence of voxel mesh density,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weft yarns only</a:t>
            </a:r>
          </a:p>
        </p:txBody>
      </p:sp>
      <p:cxnSp>
        <p:nvCxnSpPr>
          <p:cNvPr id="16392" name="Straight Arrow Connector 3"/>
          <p:cNvCxnSpPr>
            <a:cxnSpLocks noChangeShapeType="1"/>
          </p:cNvCxnSpPr>
          <p:nvPr/>
        </p:nvCxnSpPr>
        <p:spPr bwMode="auto">
          <a:xfrm flipH="1">
            <a:off x="5243513" y="4941888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4" name="Straight Arrow Connector 14"/>
          <p:cNvCxnSpPr>
            <a:cxnSpLocks noChangeShapeType="1"/>
          </p:cNvCxnSpPr>
          <p:nvPr/>
        </p:nvCxnSpPr>
        <p:spPr bwMode="auto">
          <a:xfrm>
            <a:off x="6761163" y="1835150"/>
            <a:ext cx="379412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5" name="TextBox 9"/>
          <p:cNvSpPr txBox="1">
            <a:spLocks noChangeArrowheads="1"/>
          </p:cNvSpPr>
          <p:nvPr/>
        </p:nvSpPr>
        <p:spPr bwMode="auto">
          <a:xfrm>
            <a:off x="400050" y="3124200"/>
            <a:ext cx="3897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difference in failure strain</a:t>
            </a:r>
          </a:p>
        </p:txBody>
      </p:sp>
      <p:cxnSp>
        <p:nvCxnSpPr>
          <p:cNvPr id="16397" name="Straight Arrow Connector 3"/>
          <p:cNvCxnSpPr>
            <a:cxnSpLocks noChangeShapeType="1"/>
          </p:cNvCxnSpPr>
          <p:nvPr/>
        </p:nvCxnSpPr>
        <p:spPr bwMode="auto">
          <a:xfrm>
            <a:off x="3906838" y="6381750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6573838" y="2312988"/>
            <a:ext cx="5667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</a:p>
        </p:txBody>
      </p:sp>
      <p:sp>
        <p:nvSpPr>
          <p:cNvPr id="16396" name="TextBox 8"/>
          <p:cNvSpPr txBox="1">
            <a:spLocks noChangeArrowheads="1"/>
          </p:cNvSpPr>
          <p:nvPr/>
        </p:nvSpPr>
        <p:spPr bwMode="auto">
          <a:xfrm>
            <a:off x="7432675" y="2066925"/>
            <a:ext cx="390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</a:p>
        </p:txBody>
      </p:sp>
      <p:pic>
        <p:nvPicPr>
          <p:cNvPr id="3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" r="4964" b="2115"/>
          <a:stretch>
            <a:fillRect/>
          </a:stretch>
        </p:blipFill>
        <p:spPr bwMode="auto">
          <a:xfrm>
            <a:off x="6227763" y="3971925"/>
            <a:ext cx="28924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00050" y="4724400"/>
            <a:ext cx="24526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artefacts in geometry meshing affect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90273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6C59978-69D1-4AF7-9EAC-BCB23C68E020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28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5401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For a 3D orthogonal weave, the architecture was characterised in detail by analysis of </a:t>
            </a:r>
            <a:r>
              <a:rPr lang="en-GB" sz="1600" i="1" dirty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Times" pitchFamily="18" charset="0"/>
              </a:rPr>
              <a:t>m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-CT images of composites.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Geometrical unit cell models were generated in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 in a semi-automated manner.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Fabric permeability predictions based on simulations of impregnating flow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improved significantly in accuracy with increasing level of detail in geometrical modelling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that binder configuration on fabric surface has significant effect on weft permeability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Composite strength predictions based on static mechanical analyses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showed good quantitative agreement with experimental results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reduced strength in weft-direction, mainly due to crimp in surface layers</a:t>
            </a:r>
          </a:p>
        </p:txBody>
      </p:sp>
    </p:spTree>
    <p:extLst>
      <p:ext uri="{BB962C8B-B14F-4D97-AF65-F5344CB8AC3E}">
        <p14:creationId xmlns:p14="http://schemas.microsoft.com/office/powerpoint/2010/main" val="344137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65D10E7-5965-4499-B006-B33D7EA0C21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29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.</a:t>
            </a:r>
          </a:p>
          <a:p>
            <a:pPr eaLnBrk="1" hangingPunct="1"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3D woven fabric was supplied by Airbus UK.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en-US" sz="1600" kern="0" dirty="0" smtClean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7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"/>
          <p:cNvSpPr>
            <a:spLocks noChangeArrowheads="1"/>
          </p:cNvSpPr>
          <p:nvPr/>
        </p:nvSpPr>
        <p:spPr bwMode="auto">
          <a:xfrm>
            <a:off x="6728671" y="2894917"/>
            <a:ext cx="2257127" cy="75713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Head of Group – Prof </a:t>
            </a:r>
            <a:r>
              <a:rPr lang="en-US" altLang="zh-CN" sz="900" dirty="0" err="1">
                <a:solidFill>
                  <a:srgbClr val="4D3A31"/>
                </a:solidFill>
              </a:rPr>
              <a:t>Xiaosu</a:t>
            </a:r>
            <a:r>
              <a:rPr lang="en-US" altLang="zh-CN" sz="900" dirty="0">
                <a:solidFill>
                  <a:srgbClr val="4D3A31"/>
                </a:solidFill>
              </a:rPr>
              <a:t> Yi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4 academics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4 Research Fellows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5 PhD students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Composites Research Group Overview</a:t>
            </a:r>
            <a:endParaRPr lang="en-GB" dirty="0"/>
          </a:p>
        </p:txBody>
      </p:sp>
      <p:grpSp>
        <p:nvGrpSpPr>
          <p:cNvPr id="40" name="Group 39"/>
          <p:cNvGrpSpPr/>
          <p:nvPr/>
        </p:nvGrpSpPr>
        <p:grpSpPr>
          <a:xfrm>
            <a:off x="1895105" y="1607678"/>
            <a:ext cx="5402235" cy="2887038"/>
            <a:chOff x="2747969" y="1512504"/>
            <a:chExt cx="7202980" cy="384938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6049" y="1548886"/>
              <a:ext cx="5061250" cy="275748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22273" y="4533212"/>
              <a:ext cx="828676" cy="82867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20817" y="1623397"/>
              <a:ext cx="830132" cy="82867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47969" y="1512504"/>
              <a:ext cx="824562" cy="828676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3572531" y="1512504"/>
              <a:ext cx="678000" cy="3901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572531" y="2007276"/>
              <a:ext cx="678000" cy="3339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8098631" y="4166721"/>
              <a:ext cx="1023642" cy="11951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8098631" y="4071676"/>
              <a:ext cx="1023642" cy="4741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8815388" y="1659484"/>
              <a:ext cx="305429" cy="13789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8815388" y="2452073"/>
              <a:ext cx="305429" cy="690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图片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5213" y="1719648"/>
            <a:ext cx="456656" cy="570821"/>
          </a:xfrm>
          <a:prstGeom prst="rect">
            <a:avLst/>
          </a:prstGeom>
        </p:spPr>
      </p:pic>
      <p:pic>
        <p:nvPicPr>
          <p:cNvPr id="41" name="Picture 40" descr="D:\personal\入台证\id photo.jp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37393" y="1719648"/>
            <a:ext cx="499890" cy="57082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ectangle 3"/>
          <p:cNvSpPr>
            <a:spLocks noChangeArrowheads="1"/>
          </p:cNvSpPr>
          <p:nvPr/>
        </p:nvSpPr>
        <p:spPr bwMode="auto">
          <a:xfrm>
            <a:off x="1869191" y="2989075"/>
            <a:ext cx="2138453" cy="75713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Head of Group – Prof Nick Warrior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12 academics, including 5 professors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11 researchers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20 PhD/</a:t>
            </a:r>
            <a:r>
              <a:rPr lang="en-US" altLang="zh-CN" sz="900">
                <a:solidFill>
                  <a:srgbClr val="4D3A31"/>
                </a:solidFill>
              </a:rPr>
              <a:t>EngD </a:t>
            </a:r>
            <a:r>
              <a:rPr lang="en-US" altLang="zh-CN" sz="900" dirty="0">
                <a:solidFill>
                  <a:srgbClr val="4D3A31"/>
                </a:solidFill>
              </a:rPr>
              <a:t>students</a:t>
            </a:r>
          </a:p>
        </p:txBody>
      </p:sp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6675833" y="5269546"/>
            <a:ext cx="2239803" cy="590931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214313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Head of Group – Dr Albert </a:t>
            </a:r>
            <a:r>
              <a:rPr lang="en-US" altLang="zh-CN" sz="900" dirty="0" err="1">
                <a:solidFill>
                  <a:srgbClr val="4D3A31"/>
                </a:solidFill>
              </a:rPr>
              <a:t>Tshai</a:t>
            </a:r>
            <a:endParaRPr lang="en-US" altLang="zh-CN" sz="900" dirty="0">
              <a:solidFill>
                <a:srgbClr val="4D3A31"/>
              </a:solidFill>
            </a:endParaRPr>
          </a:p>
          <a:p>
            <a:pPr marL="214313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4 academics</a:t>
            </a:r>
          </a:p>
          <a:p>
            <a:pPr marL="214313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5 PhD students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1386" y="3873283"/>
            <a:ext cx="497147" cy="621434"/>
          </a:xfrm>
          <a:prstGeom prst="rect">
            <a:avLst/>
          </a:prstGeom>
        </p:spPr>
      </p:pic>
      <p:pic>
        <p:nvPicPr>
          <p:cNvPr id="9218" name="Picture 2" descr="Image of Nick Warrior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569" y="1607678"/>
            <a:ext cx="497206" cy="62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04" y="1607678"/>
            <a:ext cx="497206" cy="62150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81" y="2262874"/>
            <a:ext cx="500629" cy="62578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69" y="2262874"/>
            <a:ext cx="493440" cy="616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839" y="2264090"/>
            <a:ext cx="492467" cy="61558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0234" y="1608635"/>
            <a:ext cx="495675" cy="61959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69" y="2913362"/>
            <a:ext cx="492768" cy="61596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70" y="2913362"/>
            <a:ext cx="492768" cy="61596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838" y="2913363"/>
            <a:ext cx="494071" cy="61758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838" y="3563011"/>
            <a:ext cx="496762" cy="62095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9744" y="4509391"/>
            <a:ext cx="2520461" cy="1362249"/>
          </a:xfrm>
          <a:prstGeom prst="rect">
            <a:avLst/>
          </a:prstGeom>
        </p:spPr>
      </p:pic>
      <p:sp>
        <p:nvSpPr>
          <p:cNvPr id="68" name="Rectangle 3"/>
          <p:cNvSpPr>
            <a:spLocks noChangeArrowheads="1"/>
          </p:cNvSpPr>
          <p:nvPr/>
        </p:nvSpPr>
        <p:spPr bwMode="auto">
          <a:xfrm>
            <a:off x="3022027" y="3965366"/>
            <a:ext cx="2161442" cy="125572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  <a:buClr>
                <a:srgbClr val="003366"/>
              </a:buClr>
            </a:pPr>
            <a:r>
              <a:rPr lang="en-US" altLang="zh-CN" sz="900" b="1" dirty="0">
                <a:solidFill>
                  <a:srgbClr val="4D3A31"/>
                </a:solidFill>
              </a:rPr>
              <a:t>Advanced Manufacturing Building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Jubilees Campus, Nottingham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Due Dec 2017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£24m investment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9000m</a:t>
            </a:r>
            <a:r>
              <a:rPr lang="en-US" altLang="zh-CN" sz="900" baseline="30000" dirty="0">
                <a:solidFill>
                  <a:srgbClr val="4D3A31"/>
                </a:solidFill>
              </a:rPr>
              <a:t>2</a:t>
            </a:r>
            <a:r>
              <a:rPr lang="en-US" altLang="zh-CN" sz="900" dirty="0">
                <a:solidFill>
                  <a:srgbClr val="4D3A31"/>
                </a:solidFill>
              </a:rPr>
              <a:t> over 3 floors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600m</a:t>
            </a:r>
            <a:r>
              <a:rPr lang="en-US" altLang="zh-CN" sz="900" baseline="30000" dirty="0">
                <a:solidFill>
                  <a:srgbClr val="4D3A31"/>
                </a:solidFill>
              </a:rPr>
              <a:t>2</a:t>
            </a:r>
            <a:r>
              <a:rPr lang="en-US" altLang="zh-CN" sz="900" dirty="0">
                <a:solidFill>
                  <a:srgbClr val="4D3A31"/>
                </a:solidFill>
              </a:rPr>
              <a:t> composites lab space</a:t>
            </a:r>
          </a:p>
        </p:txBody>
      </p:sp>
      <p:sp>
        <p:nvSpPr>
          <p:cNvPr id="73" name="Rectangle 3"/>
          <p:cNvSpPr>
            <a:spLocks noChangeArrowheads="1"/>
          </p:cNvSpPr>
          <p:nvPr/>
        </p:nvSpPr>
        <p:spPr bwMode="auto">
          <a:xfrm>
            <a:off x="71254" y="4302460"/>
            <a:ext cx="2574905" cy="158812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  <a:buClr>
                <a:srgbClr val="003366"/>
              </a:buClr>
            </a:pPr>
            <a:r>
              <a:rPr lang="en-US" altLang="zh-CN" sz="900" b="1" dirty="0">
                <a:solidFill>
                  <a:srgbClr val="4D3A31"/>
                </a:solidFill>
              </a:rPr>
              <a:t>UK Research Portfolio (£14.5m)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EPSRC Future Composites Manufacturing Hub - £10.3m *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Other EPSRC - £265k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Innovate UK - £810k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Industry - £1.5m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European Commission - £1.1m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Other - £500k</a:t>
            </a:r>
          </a:p>
          <a:p>
            <a:pPr algn="just">
              <a:lnSpc>
                <a:spcPct val="120000"/>
              </a:lnSpc>
              <a:buClr>
                <a:srgbClr val="003366"/>
              </a:buClr>
            </a:pPr>
            <a:r>
              <a:rPr lang="en-US" altLang="zh-CN" sz="900" dirty="0">
                <a:solidFill>
                  <a:srgbClr val="4D3A31"/>
                </a:solidFill>
              </a:rPr>
              <a:t>(* Includes funding for other Hub members)  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71328" y="4557288"/>
            <a:ext cx="497205" cy="62150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578" y="3892620"/>
            <a:ext cx="490407" cy="61677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7031" y="3882682"/>
            <a:ext cx="488269" cy="6206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1568" y="3561952"/>
            <a:ext cx="497609" cy="6220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7605" y="3563012"/>
            <a:ext cx="494611" cy="62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35269" y="1719648"/>
            <a:ext cx="564195" cy="571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/>
          <a:srcRect l="-148" r="7087"/>
          <a:stretch/>
        </p:blipFill>
        <p:spPr>
          <a:xfrm>
            <a:off x="7335270" y="2317319"/>
            <a:ext cx="554875" cy="59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3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Coefficient of Thermal Expansion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36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sz="3200" b="1" dirty="0" smtClean="0">
                <a:ea typeface="ＭＳ Ｐゴシック" pitchFamily="34" charset="-128"/>
              </a:rPr>
              <a:t>Predicting the Coefficient of Thermal Expansion for Textile Composites Based on a Unit Cell Approach</a:t>
            </a:r>
            <a:r>
              <a:rPr lang="en-US" sz="3200" b="1" dirty="0" smtClean="0">
                <a:ea typeface="ＭＳ Ｐゴシック" pitchFamily="34" charset="-128"/>
              </a:rPr>
              <a:t/>
            </a:r>
            <a:br>
              <a:rPr lang="en-US" sz="3200" b="1" dirty="0" smtClean="0">
                <a:ea typeface="ＭＳ Ｐゴシック" pitchFamily="34" charset="-128"/>
              </a:rPr>
            </a:br>
            <a:r>
              <a:rPr lang="en-US" sz="3200" dirty="0" smtClean="0">
                <a:ea typeface="ＭＳ Ｐゴシック" pitchFamily="34" charset="-128"/>
              </a:rPr>
              <a:t/>
            </a:r>
            <a:br>
              <a:rPr lang="en-US" sz="3200" dirty="0" smtClean="0">
                <a:ea typeface="ＭＳ Ｐゴシック" pitchFamily="34" charset="-128"/>
              </a:rPr>
            </a:br>
            <a:r>
              <a:rPr lang="en-GB" sz="3200" dirty="0" smtClean="0">
                <a:ea typeface="ＭＳ Ｐゴシック" pitchFamily="34" charset="-128"/>
              </a:rPr>
              <a:t/>
            </a:r>
            <a:br>
              <a:rPr lang="en-GB" sz="3200" dirty="0" smtClean="0">
                <a:ea typeface="ＭＳ Ｐゴシック" pitchFamily="34" charset="-128"/>
              </a:rPr>
            </a:br>
            <a:endParaRPr lang="en-US" sz="32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2" y="3540125"/>
            <a:ext cx="8464425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sz="1800" u="sng" dirty="0" smtClean="0">
                <a:ea typeface="ＭＳ Ｐゴシック" pitchFamily="34" charset="-128"/>
              </a:rPr>
              <a:t>Louise P. Brown</a:t>
            </a:r>
            <a:r>
              <a:rPr lang="en-GB" sz="1800" dirty="0" smtClean="0">
                <a:ea typeface="ＭＳ Ｐゴシック" pitchFamily="34" charset="-128"/>
              </a:rPr>
              <a:t>, Xuesen </a:t>
            </a:r>
            <a:r>
              <a:rPr lang="en-GB" sz="1800" dirty="0">
                <a:ea typeface="ＭＳ Ｐゴシック" pitchFamily="34" charset="-128"/>
              </a:rPr>
              <a:t>Zeng</a:t>
            </a:r>
            <a:r>
              <a:rPr lang="en-GB" sz="1800" dirty="0" smtClean="0">
                <a:ea typeface="ＭＳ Ｐゴシック" pitchFamily="34" charset="-128"/>
              </a:rPr>
              <a:t>, Andrew C. Long, Richard Brooks, I. Arthur Jones </a:t>
            </a:r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endParaRPr lang="en-US" sz="1800" dirty="0" smtClean="0">
              <a:ea typeface="ＭＳ Ｐゴシック" pitchFamily="34" charset="-128"/>
            </a:endParaRPr>
          </a:p>
          <a:p>
            <a:pPr eaLnBrk="1" hangingPunct="1"/>
            <a:r>
              <a:rPr lang="en-GB" sz="1800" b="1" dirty="0" smtClean="0">
                <a:ea typeface="ＭＳ Ｐゴシック" pitchFamily="34" charset="-128"/>
              </a:rPr>
              <a:t/>
            </a:r>
            <a:br>
              <a:rPr lang="en-GB" sz="1800" b="1" dirty="0" smtClean="0">
                <a:ea typeface="ＭＳ Ｐゴシック" pitchFamily="34" charset="-128"/>
              </a:rPr>
            </a:br>
            <a:endParaRPr lang="en-US" sz="18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5702688"/>
            <a:ext cx="8158163" cy="835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4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 P Brown, X Zeng, A C Long, R Brooks, I A Jones. “Predicting the coefficient of expansion for textile composites based on a unit cell approach”, Proc. 11</a:t>
            </a:r>
            <a:r>
              <a:rPr lang="en-US" sz="1400" baseline="30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Int. Conf. on Textile Composites (TexComp-11), Leuven, Sept 2013.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423E9BF-675D-49B0-B3B7-2ED0DC683257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32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74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Objectives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629" y="1332709"/>
            <a:ext cx="4015347" cy="47984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predict coefficients of thermal expansion (CTEs) for sheared woven fabric laminates, which have been characterised through experiments.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improve the quality of prediction by automated creation of realistic geometries in TexGen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Sources of shear deformation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Fabric forming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Manufacturing defects caused by material handling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10271" r="22182" b="13373"/>
          <a:stretch>
            <a:fillRect/>
          </a:stretch>
        </p:blipFill>
        <p:spPr bwMode="auto">
          <a:xfrm>
            <a:off x="6295079" y="2564904"/>
            <a:ext cx="2018415" cy="212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2455222"/>
            <a:ext cx="99559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13" y="3668516"/>
            <a:ext cx="101954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5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Textile Modelling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Extension to existing 2D weave wizard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Input shear angle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Optional sheared domain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2370580"/>
            <a:ext cx="4993197" cy="3236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2639457"/>
            <a:ext cx="4993197" cy="399236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26422" y="2708920"/>
            <a:ext cx="8491156" cy="3240000"/>
            <a:chOff x="440284" y="2708920"/>
            <a:chExt cx="8491156" cy="3240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84" y="2708920"/>
              <a:ext cx="4046010" cy="324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431" y="2708920"/>
              <a:ext cx="4046009" cy="32400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877487" y="6021288"/>
            <a:ext cx="383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Max intersection depth = 0.034mm</a:t>
            </a:r>
          </a:p>
        </p:txBody>
      </p:sp>
    </p:spTree>
    <p:extLst>
      <p:ext uri="{BB962C8B-B14F-4D97-AF65-F5344CB8AC3E}">
        <p14:creationId xmlns:p14="http://schemas.microsoft.com/office/powerpoint/2010/main" val="16255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Yarn Rotation Angle</a:t>
            </a:r>
          </a:p>
        </p:txBody>
      </p:sp>
      <p:pic>
        <p:nvPicPr>
          <p:cNvPr id="4" name="Picture 3" descr="EllipticalCyliner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187253"/>
            <a:ext cx="2844316" cy="265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urfaceTangen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64352"/>
            <a:ext cx="3852428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4003639" y="1054477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Calculation of rotational angle at yarn crossover to avoid intersections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56" y="1672227"/>
            <a:ext cx="4863474" cy="3237856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229200"/>
            <a:ext cx="3024336" cy="138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143701" y="2780929"/>
            <a:ext cx="6552728" cy="3383418"/>
            <a:chOff x="1331640" y="3544163"/>
            <a:chExt cx="6371348" cy="311559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813" y="4500756"/>
              <a:ext cx="5718175" cy="215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544163"/>
              <a:ext cx="5718175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664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574" y="1065009"/>
            <a:ext cx="76358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Intersection correction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Algorithm already implemented for non-sheared 2D weaves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Creates polygon cross-sections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Results in loss of yarn volume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260648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Cross-section adjustment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5179" y="2492896"/>
            <a:ext cx="8270329" cy="4285640"/>
            <a:chOff x="365179" y="2492896"/>
            <a:chExt cx="8270329" cy="4285640"/>
          </a:xfrm>
        </p:grpSpPr>
        <p:grpSp>
          <p:nvGrpSpPr>
            <p:cNvPr id="4" name="Group 3"/>
            <p:cNvGrpSpPr/>
            <p:nvPr/>
          </p:nvGrpSpPr>
          <p:grpSpPr>
            <a:xfrm>
              <a:off x="365179" y="2492896"/>
              <a:ext cx="8270329" cy="4285640"/>
              <a:chOff x="334119" y="2492896"/>
              <a:chExt cx="8270329" cy="428564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44320" y="2972808"/>
                <a:ext cx="3906802" cy="1400354"/>
                <a:chOff x="350475" y="2139797"/>
                <a:chExt cx="3906802" cy="1400354"/>
              </a:xfrm>
            </p:grpSpPr>
            <p:pic>
              <p:nvPicPr>
                <p:cNvPr id="2050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475" y="2139797"/>
                  <a:ext cx="3906802" cy="9361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2153629" y="3201597"/>
                  <a:ext cx="17281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 smtClean="0">
                      <a:solidFill>
                        <a:prstClr val="black"/>
                      </a:solidFill>
                      <a:ea typeface="ＭＳ Ｐゴシック" pitchFamily="34" charset="-128"/>
                      <a:cs typeface="Arial" charset="0"/>
                    </a:rPr>
                    <a:t>Tow drop offset</a:t>
                  </a:r>
                  <a:endParaRPr lang="en-GB" sz="1600" dirty="0">
                    <a:solidFill>
                      <a:prstClr val="black"/>
                    </a:solidFill>
                    <a:ea typeface="ＭＳ Ｐゴシック" pitchFamily="34" charset="-128"/>
                    <a:cs typeface="Arial" charset="0"/>
                  </a:endParaRPr>
                </a:p>
              </p:txBody>
            </p:sp>
            <p:cxnSp>
              <p:nvCxnSpPr>
                <p:cNvPr id="10" name="Straight Arrow Connector 9"/>
                <p:cNvCxnSpPr>
                  <a:stCxn id="15" idx="0"/>
                </p:cNvCxnSpPr>
                <p:nvPr/>
              </p:nvCxnSpPr>
              <p:spPr bwMode="auto">
                <a:xfrm flipV="1">
                  <a:off x="3017725" y="2715861"/>
                  <a:ext cx="288032" cy="485736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9" name="TextBox 18"/>
              <p:cNvSpPr txBox="1"/>
              <p:nvPr/>
            </p:nvSpPr>
            <p:spPr>
              <a:xfrm>
                <a:off x="539552" y="5301208"/>
                <a:ext cx="80648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= 1: Cross-section point is on domain plane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&lt; 1: Intersection with plane lies inside yarn volume. Modifier applied. 	      Iterative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method used to adjust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 points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to restore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	      original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cross-sectional area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&gt; 1: Shown in figure. No adjustment required</a:t>
                </a: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34119" y="2492896"/>
                <a:ext cx="59046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2000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 section </a:t>
                </a:r>
                <a:r>
                  <a:rPr lang="en-GB" sz="2000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adjustment</a:t>
                </a:r>
                <a:endParaRPr lang="en-GB" sz="2000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609" y="3293123"/>
              <a:ext cx="3487070" cy="2008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05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43465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Refined Sheared Textile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88424" cy="513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755576" y="1187460"/>
            <a:ext cx="8436087" cy="5491192"/>
            <a:chOff x="755576" y="1187460"/>
            <a:chExt cx="8436087" cy="5491192"/>
          </a:xfrm>
        </p:grpSpPr>
        <p:grpSp>
          <p:nvGrpSpPr>
            <p:cNvPr id="12" name="Group 11"/>
            <p:cNvGrpSpPr/>
            <p:nvPr/>
          </p:nvGrpSpPr>
          <p:grpSpPr>
            <a:xfrm>
              <a:off x="1086821" y="1556792"/>
              <a:ext cx="7005854" cy="4584911"/>
              <a:chOff x="1086821" y="1712368"/>
              <a:chExt cx="7005854" cy="458491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86821" y="1712368"/>
                <a:ext cx="7005854" cy="4584911"/>
                <a:chOff x="983566" y="1844824"/>
                <a:chExt cx="7005854" cy="4584911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4269735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4269735"/>
                  <a:ext cx="2697340" cy="2160000"/>
                </a:xfrm>
                <a:prstGeom prst="rect">
                  <a:avLst/>
                </a:prstGeom>
              </p:spPr>
            </p:pic>
          </p:grpSp>
          <p:sp>
            <p:nvSpPr>
              <p:cNvPr id="11" name="Right Arrow 10"/>
              <p:cNvSpPr/>
              <p:nvPr/>
            </p:nvSpPr>
            <p:spPr bwMode="auto">
              <a:xfrm>
                <a:off x="4157700" y="3777239"/>
                <a:ext cx="864096" cy="36004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-8" charset="0"/>
                  <a:ea typeface="ＭＳ Ｐゴシック" pitchFamily="34" charset="-128"/>
                  <a:cs typeface="Arial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090867" y="1187460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Unrefined, 15°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95335" y="1187460"/>
              <a:ext cx="2993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Refined</a:t>
              </a:r>
              <a:r>
                <a:rPr lang="en-GB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, 15 °</a:t>
              </a:r>
              <a:endPara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5576" y="6309320"/>
              <a:ext cx="3834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0.034mm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62470" y="6304780"/>
              <a:ext cx="392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0.0015mm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9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37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221163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CTE Prediction of Sheared Laminates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292" y="1128275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Abaqus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input file is generated automatically within the TexGen GUI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Compatible </a:t>
            </a: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voxelised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mesh is created with periodic boundary conditions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14" y="2312513"/>
            <a:ext cx="4108190" cy="3152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" y="2204864"/>
            <a:ext cx="5050692" cy="2925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204864"/>
            <a:ext cx="2972333" cy="33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5"/>
          <p:cNvSpPr txBox="1">
            <a:spLocks/>
          </p:cNvSpPr>
          <p:nvPr/>
        </p:nvSpPr>
        <p:spPr>
          <a:xfrm>
            <a:off x="-70763" y="210012"/>
            <a:ext cx="6787367" cy="571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0"/>
              </a:spcBef>
              <a:defRPr/>
            </a:pPr>
            <a:r>
              <a:rPr lang="en-GB" sz="2800" dirty="0" smtClean="0">
                <a:solidFill>
                  <a:srgbClr val="FFFFFF"/>
                </a:solidFill>
                <a:latin typeface="Calibri"/>
                <a:ea typeface="ＭＳ Ｐゴシック" pitchFamily="34" charset="-128"/>
                <a:cs typeface="Arial" charset="0"/>
              </a:rPr>
              <a:t>Shear domain periodic boundary conditions</a:t>
            </a:r>
            <a:endParaRPr lang="en-GB" sz="2800" dirty="0">
              <a:solidFill>
                <a:srgbClr val="FFFFFF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t="7279" r="9903" b="9724"/>
          <a:stretch/>
        </p:blipFill>
        <p:spPr>
          <a:xfrm>
            <a:off x="4857600" y="1329973"/>
            <a:ext cx="3746848" cy="2918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"/>
              <p:cNvSpPr txBox="1">
                <a:spLocks noChangeArrowheads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2"/>
              <p:cNvSpPr txBox="1">
                <a:spLocks noChangeArrowheads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506460" y="1477277"/>
            <a:ext cx="76156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C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42670" y="3987371"/>
            <a:ext cx="773934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D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8118980" y="1783105"/>
            <a:ext cx="65024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3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0416" y="1682843"/>
            <a:ext cx="6692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4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4537709" y="3731136"/>
            <a:ext cx="63690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7380312" y="3987371"/>
            <a:ext cx="6819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2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329637" y="2782367"/>
            <a:ext cx="834651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E 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(F)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7794520" y="2700053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7(6)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4548738" y="2562126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8(5)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6506460" y="1269310"/>
            <a:ext cx="93980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11(10)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5893009" y="4246377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12(9)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433251" y="4032497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5 (1)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7398346" y="4160165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6 (2)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8100392" y="1628800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7 (3)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5170416" y="1374233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8 (4)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7948482" y="2391443"/>
            <a:ext cx="820738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A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4607572" y="2253516"/>
            <a:ext cx="946689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B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0" y="5521441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Li, S., C.V. Singh, and R. </a:t>
            </a:r>
            <a:r>
              <a:rPr lang="en-GB" sz="10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Talreja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</a:t>
            </a:r>
            <a:r>
              <a:rPr lang="en-GB" sz="10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A representative volume element based on translational symmetries for FE analysis of cracked laminates with two arrays of cracks.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International Journal of Solids and Structures, 2009. </a:t>
            </a:r>
            <a:r>
              <a:rPr lang="en-GB" sz="10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(7–8): p. 1793-1804.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266258" y="3919562"/>
            <a:ext cx="32570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174614" y="1196752"/>
            <a:ext cx="91009" cy="272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8342655" y="3939826"/>
            <a:ext cx="46926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x</a:t>
            </a: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4887254" y="1075406"/>
            <a:ext cx="469265" cy="45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y</a:t>
            </a: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5220118" y="2255783"/>
            <a:ext cx="1486867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Shear angle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 β</a:t>
            </a:r>
            <a:endParaRPr lang="en-GB" sz="16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A &amp; B </a:t>
                </a:r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relative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displacement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 and 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Faces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 and F orthogonal to Z (Thickness </a:t>
                </a:r>
                <a:r>
                  <a:rPr lang="en-GB" sz="1600" i="1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  <a:blipFill rotWithShape="1">
                <a:blip r:embed="rId8"/>
                <a:stretch>
                  <a:fillRect l="-667" t="-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Edges: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GB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Vertices: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  <a:blipFill rotWithShape="1">
                <a:blip r:embed="rId9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58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13" grpId="0"/>
      <p:bldP spid="13" grpId="1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528" y="188640"/>
            <a:ext cx="5372818" cy="620688"/>
          </a:xfrm>
        </p:spPr>
        <p:txBody>
          <a:bodyPr anchor="t"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mechanical analysis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5805"/>
            <a:ext cx="4038600" cy="3181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5" r="14873"/>
          <a:stretch/>
        </p:blipFill>
        <p:spPr>
          <a:xfrm>
            <a:off x="8000602" y="1327715"/>
            <a:ext cx="1035894" cy="3323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ABAQUS static analysis, perturbation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Temperature change </a:t>
                </a:r>
                <a14:m>
                  <m:oMath xmlns:m="http://schemas.openxmlformats.org/officeDocument/2006/math"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𝑇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1</a:t>
                </a:r>
                <a:r>
                  <a:rPr lang="en-GB" sz="1600" baseline="30000" dirty="0" smtClean="0">
                    <a:solidFill>
                      <a:srgbClr val="000000"/>
                    </a:solidFill>
                  </a:rPr>
                  <a:t>o</a:t>
                </a: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C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blipFill rotWithShape="1">
                <a:blip r:embed="rId8"/>
                <a:stretch>
                  <a:fillRect l="-814" t="-2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95537" y="2852936"/>
            <a:ext cx="338437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</a:rPr>
              <a:t>CTEs are recovered directly from unit cell strain tensor: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baseline="-25000" dirty="0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2400" i="1" baseline="-250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GB" sz="2400" baseline="-25000" dirty="0">
                  <a:solidFill>
                    <a:srgbClr val="000000"/>
                  </a:solidFill>
                  <a:latin typeface="Times" pitchFamily="18" charset="0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1816422" y="2179233"/>
          <a:ext cx="47910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𝛼</m:t>
                      </m:r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4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Graphic spid="14" grpId="0">
        <p:bldAsOne/>
      </p:bldGraphic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/>
          </p:nvPr>
        </p:nvGraphicFramePr>
        <p:xfrm>
          <a:off x="30957" y="1564482"/>
          <a:ext cx="8855869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UoN Research Portfolio</a:t>
            </a:r>
            <a:endParaRPr lang="en-GB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0963" y="2828279"/>
            <a:ext cx="2421731" cy="1768176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EPSRC Future Composites Manufacturing Hub – Automated Dry Fibre Placement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Advanced Manufacturing Supply Chain Initiative (AMSCI) – 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ProPound</a:t>
            </a:r>
            <a:endParaRPr lang="en-US" altLang="zh-CN" sz="825" dirty="0">
              <a:solidFill>
                <a:srgbClr val="4D3A31"/>
              </a:solidFill>
              <a:latin typeface="+mj-lt"/>
            </a:endParaRP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Composites Innovation Cluster (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CiC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Affordable 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Lightweighting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 Through Pre-Form Automation (ALPA)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Thermoplastic 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Overmoulding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 for Structural Composite Automotive Applications (TOSCAA)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endParaRPr lang="en-US" altLang="zh-CN" sz="825" dirty="0">
              <a:solidFill>
                <a:srgbClr val="4D3A31"/>
              </a:solidFill>
              <a:latin typeface="+mj-lt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6103144" y="4722971"/>
            <a:ext cx="2719388" cy="115877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Boeing – Nottingham Strategic Collaboration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Towards Affordable, Closed-Loop Recyclable Future Low Carbon Vehicle Structures (TARF-LCV)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Markets for fluidized bed carbon fibre recycling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Graphene-based Electrodes for Application in Supercapacitors (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ElectroGraph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)</a:t>
            </a: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5803106" y="1494391"/>
            <a:ext cx="3198018" cy="131112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AVIC – Nottingham University Innovation Centre</a:t>
            </a:r>
          </a:p>
          <a:p>
            <a:pPr marL="557213" lvl="1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Buckling analysis software of stiffened panel structures</a:t>
            </a:r>
          </a:p>
          <a:p>
            <a:pPr marL="557213" lvl="1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Impact damage in composite components</a:t>
            </a:r>
          </a:p>
          <a:p>
            <a:pPr marL="557213" lvl="1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Design and strength analysis of braided composites 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Biaxial material testing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Tack testing of prepregs and ATL tapes 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SAFE-FLY EID</a:t>
            </a: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145256" y="4645866"/>
            <a:ext cx="2421731" cy="115877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Bioresorbable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 Engineering Nanocomposites for Healthcare (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BENcH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In situ polymerization  of 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bioresorbable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 composites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Resorbable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 fibre textile manufacture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Production of commercially scalable multifilament phosphate fibre tows 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145256" y="1680181"/>
            <a:ext cx="4269582" cy="819455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5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D3A31"/>
                </a:solidFill>
                <a:latin typeface="+mj-lt"/>
              </a:rPr>
              <a:t>Processing and performance of polymer matrix composites</a:t>
            </a:r>
          </a:p>
          <a:p>
            <a:pPr marL="214313" indent="-214313" algn="just">
              <a:lnSpc>
                <a:spcPct val="15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D3A31"/>
                </a:solidFill>
                <a:latin typeface="+mj-lt"/>
              </a:rPr>
              <a:t>Interests in both thermoset and thermoplastic matrices </a:t>
            </a:r>
          </a:p>
          <a:p>
            <a:pPr marL="214313" indent="-214313" algn="just">
              <a:lnSpc>
                <a:spcPct val="15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D3A31"/>
                </a:solidFill>
                <a:latin typeface="+mj-lt"/>
              </a:rPr>
              <a:t>Emerging interests in novel metal materials and hybrid structures</a:t>
            </a:r>
            <a:endParaRPr lang="en-US" altLang="zh-CN" sz="1050" dirty="0">
              <a:solidFill>
                <a:srgbClr val="4D3A31"/>
              </a:solidFill>
              <a:latin typeface="+mj-lt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6974682" y="3205471"/>
            <a:ext cx="2097881" cy="146347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EPSRC Future Composites Manufacturing Hub – Textile 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Optimisation</a:t>
            </a:r>
            <a:endParaRPr lang="en-US" altLang="zh-CN" sz="825" dirty="0">
              <a:solidFill>
                <a:srgbClr val="4D3A31"/>
              </a:solidFill>
              <a:latin typeface="+mj-lt"/>
            </a:endParaRP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EPSRC RSE Fellowship – Texgen 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Damage Modelling of Composites (Variability in Textiles)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Friction in composites forming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BAM – Breakthrough Aerospace Material</a:t>
            </a:r>
          </a:p>
        </p:txBody>
      </p:sp>
    </p:spTree>
    <p:extLst>
      <p:ext uri="{BB962C8B-B14F-4D97-AF65-F5344CB8AC3E}">
        <p14:creationId xmlns:p14="http://schemas.microsoft.com/office/powerpoint/2010/main" val="38368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026" y="188640"/>
            <a:ext cx="8229600" cy="648072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Validation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bg1"/>
                </a:solidFill>
              </a:rPr>
              <a:t>case study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51520" y="1124744"/>
            <a:ext cx="4608512" cy="2088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 smtClean="0"/>
              <a:t>Material:  </a:t>
            </a:r>
          </a:p>
          <a:p>
            <a:pPr marL="0" indent="0">
              <a:buNone/>
            </a:pPr>
            <a:r>
              <a:rPr lang="en-GB" sz="1600" dirty="0" smtClean="0"/>
              <a:t>Plain weave, CF0504</a:t>
            </a:r>
            <a:r>
              <a:rPr lang="en-GB" sz="1600" dirty="0"/>
              <a:t>, (3K HTA 5131 </a:t>
            </a:r>
            <a:r>
              <a:rPr lang="en-GB" sz="1600" dirty="0" smtClean="0"/>
              <a:t>carbon fibres, 200 </a:t>
            </a:r>
            <a:r>
              <a:rPr lang="en-GB" sz="1600" dirty="0" err="1"/>
              <a:t>gsm</a:t>
            </a:r>
            <a:r>
              <a:rPr lang="en-GB" sz="1600" dirty="0"/>
              <a:t>, 5 ends per cm)</a:t>
            </a:r>
            <a:r>
              <a:rPr lang="en-GB" sz="1600" dirty="0" smtClean="0"/>
              <a:t> </a:t>
            </a:r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r>
              <a:rPr lang="en-GB" sz="1600" dirty="0" smtClean="0"/>
              <a:t>10-ply laminates, created by resin film stacking :</a:t>
            </a:r>
          </a:p>
          <a:p>
            <a:pPr marL="0" indent="0">
              <a:buNone/>
            </a:pPr>
            <a:r>
              <a:rPr lang="en-GB" sz="1600" dirty="0" smtClean="0"/>
              <a:t>(1) un-sheared (</a:t>
            </a:r>
            <a:r>
              <a:rPr lang="en-GB" sz="1600" dirty="0" err="1" smtClean="0"/>
              <a:t>V</a:t>
            </a:r>
            <a:r>
              <a:rPr lang="en-GB" sz="1600" baseline="-25000" dirty="0" err="1" smtClean="0"/>
              <a:t>f</a:t>
            </a:r>
            <a:r>
              <a:rPr lang="en-GB" sz="1600" baseline="-25000" dirty="0" smtClean="0"/>
              <a:t> </a:t>
            </a:r>
            <a:r>
              <a:rPr lang="en-GB" sz="1600" dirty="0"/>
              <a:t>=47.5</a:t>
            </a:r>
            <a:r>
              <a:rPr lang="en-GB" sz="1600" dirty="0" smtClean="0"/>
              <a:t>%), (2) sheared at 16 degrees &amp; (3) 20 degrees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12283" y="3334481"/>
          <a:ext cx="3744416" cy="1121664"/>
        </p:xfrm>
        <a:graphic>
          <a:graphicData uri="http://schemas.openxmlformats.org/drawingml/2006/table">
            <a:tbl>
              <a:tblPr firstRow="1" firstCol="1" bandRow="1"/>
              <a:tblGrid>
                <a:gridCol w="916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3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width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height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in-plane spacing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Laminate </a:t>
                      </a:r>
                      <a:r>
                        <a:rPr lang="en-GB" sz="1600" dirty="0" smtClean="0">
                          <a:effectLst/>
                        </a:rPr>
                        <a:t>thickness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1.76mm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0.16mm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2.03mm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2.4mm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7504" y="4800054"/>
            <a:ext cx="42067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Fibre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properties</a:t>
            </a:r>
          </a:p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11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=235GPa,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33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=15GPa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v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v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23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G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=15, </a:t>
            </a:r>
            <a:r>
              <a:rPr lang="en-GB" sz="16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L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 -0.4x10</a:t>
            </a:r>
            <a:r>
              <a:rPr lang="en-GB" sz="1600" baseline="30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/K, </a:t>
            </a:r>
            <a:endParaRPr lang="en-GB" sz="160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10x10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/K</a:t>
            </a:r>
            <a:endParaRPr lang="en-GB" sz="1600" dirty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1168" y="1340767"/>
            <a:ext cx="40459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Consolidation: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Autoclave at pressure of 6 bar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5 hours initial cure at 80°C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Ramp rate 2°C/min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After cooling below 60°C and release of pressure, free standing post-cure for 1 hour at 120°C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92063" y="4509120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Hobbiebrunken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T.,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K.K. Jin, and S.K. Ha,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Influence of non-uniform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arrangement on microscopic stress and failure initiation in thermally and transversely loaded CF/epoxy laminated composites.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68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(15–16): p. 3107-3113.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Fiedler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B.,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S.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Ochiai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 Schulte, and M. Ochi,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Finite-element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modeling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of initial matrix failure in CFRP under static transverse tensile load.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2001.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61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(1): p. 95-105</a:t>
            </a:r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Pradere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C. and C. Sauder,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Transverse and longitudinal coefficient of thermal expansion of carbon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fibers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at high temperatures (300–2500&amp;#xa0;K).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Carbon,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(14): p. 1874-1884.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6054" y="4797152"/>
            <a:ext cx="4067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 properties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E=2.7GPa</a:t>
            </a:r>
            <a:r>
              <a:rPr lang="en-GB" sz="1600" dirty="0" smtClean="0">
                <a:solidFill>
                  <a:srgbClr val="FF0000"/>
                </a:solidFill>
                <a:ea typeface="ＭＳ Ｐゴシック" pitchFamily="34" charset="-128"/>
                <a:cs typeface="Arial" charset="0"/>
              </a:rPr>
              <a:t> 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v=0.4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 = 40x10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K after the full thermal cycle</a:t>
            </a:r>
            <a:endParaRPr lang="en-GB" sz="1600" dirty="0" smtClean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76056" y="3933056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Matrix: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MTM46 from CYTEC (previously ACG or UMECO</a:t>
            </a:r>
          </a:p>
        </p:txBody>
      </p:sp>
    </p:spTree>
    <p:extLst>
      <p:ext uri="{BB962C8B-B14F-4D97-AF65-F5344CB8AC3E}">
        <p14:creationId xmlns:p14="http://schemas.microsoft.com/office/powerpoint/2010/main" val="235881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23" grpId="0"/>
      <p:bldP spid="23" grpId="1"/>
      <p:bldP spid="15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07504" y="1817843"/>
            <a:ext cx="4356485" cy="3771057"/>
            <a:chOff x="1084461" y="1357313"/>
            <a:chExt cx="4356485" cy="3771057"/>
          </a:xfrm>
        </p:grpSpPr>
        <p:grpSp>
          <p:nvGrpSpPr>
            <p:cNvPr id="39" name="Group 38"/>
            <p:cNvGrpSpPr/>
            <p:nvPr/>
          </p:nvGrpSpPr>
          <p:grpSpPr>
            <a:xfrm>
              <a:off x="1120466" y="1357313"/>
              <a:ext cx="4320480" cy="3653153"/>
              <a:chOff x="1259632" y="2254275"/>
              <a:chExt cx="4320480" cy="3653153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632" y="2254275"/>
                <a:ext cx="3600400" cy="3653153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1691680" y="2564904"/>
                <a:ext cx="3888432" cy="3024336"/>
                <a:chOff x="1691680" y="2564904"/>
                <a:chExt cx="3888432" cy="3024336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1691680" y="5589240"/>
                  <a:ext cx="2520280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7" name="Rectangle 46"/>
                <p:cNvSpPr/>
                <p:nvPr/>
              </p:nvSpPr>
              <p:spPr>
                <a:xfrm>
                  <a:off x="4139952" y="5219908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Warp</a:t>
                  </a:r>
                </a:p>
              </p:txBody>
            </p: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1691680" y="2749570"/>
                  <a:ext cx="864096" cy="283967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9" name="Rectangle 48"/>
                <p:cNvSpPr/>
                <p:nvPr/>
              </p:nvSpPr>
              <p:spPr>
                <a:xfrm>
                  <a:off x="2555776" y="2564904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Weft</a:t>
                  </a:r>
                </a:p>
              </p:txBody>
            </p:sp>
          </p:grpSp>
        </p:grpSp>
        <p:sp>
          <p:nvSpPr>
            <p:cNvPr id="40" name="Rectangle 39"/>
            <p:cNvSpPr/>
            <p:nvPr/>
          </p:nvSpPr>
          <p:spPr>
            <a:xfrm rot="19045310">
              <a:off x="1635135" y="3100088"/>
              <a:ext cx="2952328" cy="344709"/>
            </a:xfrm>
            <a:prstGeom prst="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white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1552514" y="2122104"/>
              <a:ext cx="2817740" cy="257017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42" name="Rectangle 41"/>
            <p:cNvSpPr/>
            <p:nvPr/>
          </p:nvSpPr>
          <p:spPr>
            <a:xfrm>
              <a:off x="1979712" y="4355812"/>
              <a:ext cx="200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Sample cut angle </a:t>
              </a:r>
              <a:r>
                <a:rPr lang="el-GR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θ</a:t>
              </a:r>
              <a:endParaRPr lang="en-GB" kern="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" name="Pie 42"/>
            <p:cNvSpPr/>
            <p:nvPr/>
          </p:nvSpPr>
          <p:spPr>
            <a:xfrm rot="5400000">
              <a:off x="1116421" y="4224225"/>
              <a:ext cx="872185" cy="936105"/>
            </a:xfrm>
            <a:prstGeom prst="pie">
              <a:avLst>
                <a:gd name="adj1" fmla="val 13692941"/>
                <a:gd name="adj2" fmla="val 16200000"/>
              </a:avLst>
            </a:prstGeom>
            <a:solidFill>
              <a:srgbClr val="4F81BD"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6175" y="188640"/>
            <a:ext cx="8229600" cy="685691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expansion measurement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1268760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Samples</a:t>
            </a:r>
            <a:endParaRPr lang="en-GB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52120" y="1241144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sample cut angle </a:t>
            </a:r>
            <a:r>
              <a:rPr lang="el-GR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θ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(degree)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5100"/>
          <a:stretch/>
        </p:blipFill>
        <p:spPr bwMode="auto">
          <a:xfrm>
            <a:off x="3483528" y="1556792"/>
            <a:ext cx="2096584" cy="1732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-97605" y="4052939"/>
            <a:ext cx="540009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CTE measurement from dilatometer from samples orientated at various angles</a:t>
            </a:r>
            <a:endParaRPr lang="en-GB" dirty="0" smtClean="0">
              <a:solidFill>
                <a:prstClr val="black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13624" y="1052736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CTEs (x10</a:t>
            </a:r>
            <a:r>
              <a:rPr lang="en-GB" sz="1600" baseline="300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/K)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5364088" y="1360422"/>
          <a:ext cx="3672408" cy="4541520"/>
        </p:xfrm>
        <a:graphic>
          <a:graphicData uri="http://schemas.openxmlformats.org/drawingml/2006/table">
            <a:tbl>
              <a:tblPr firstRow="1" bandRow="1"/>
              <a:tblGrid>
                <a:gridCol w="524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5973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2.36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2.99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-6.23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0.25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-3.3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404">
                <a:tc rowSpan="9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23.1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-3.23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rowSpan="8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-0.97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3.82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8.46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14.35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18.49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15.66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13.1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5.76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5677949" y="1593208"/>
          <a:ext cx="3024336" cy="4236720"/>
        </p:xfrm>
        <a:graphic>
          <a:graphicData uri="http://schemas.openxmlformats.org/drawingml/2006/table">
            <a:tbl>
              <a:tblPr firstRow="1" bandRow="1"/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97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404">
                <a:tc rowSpan="9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37" name="Chart 36"/>
          <p:cNvGraphicFramePr>
            <a:graphicFrameLocks/>
          </p:cNvGraphicFramePr>
          <p:nvPr>
            <p:extLst/>
          </p:nvPr>
        </p:nvGraphicFramePr>
        <p:xfrm>
          <a:off x="395536" y="1556792"/>
          <a:ext cx="4845347" cy="2414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7970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Graphic spid="37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42</a:t>
            </a:fld>
            <a:endParaRPr lang="en-GB">
              <a:solidFill>
                <a:srgbClr val="80808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11560" y="1916832"/>
          <a:ext cx="7992888" cy="4059591"/>
        </p:xfrm>
        <a:graphic>
          <a:graphicData uri="http://schemas.openxmlformats.org/drawingml/2006/table">
            <a:tbl>
              <a:tblPr firstRow="1" firstCol="1" bandRow="1"/>
              <a:tblGrid>
                <a:gridCol w="2642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Model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CTE prediction in warp (x10</a:t>
                      </a:r>
                      <a:r>
                        <a:rPr lang="en-GB" sz="1400" baseline="30000" dirty="0">
                          <a:effectLst/>
                        </a:rPr>
                        <a:t>-6</a:t>
                      </a:r>
                      <a:r>
                        <a:rPr lang="en-GB" sz="1400" dirty="0">
                          <a:effectLst/>
                        </a:rPr>
                        <a:t>/K)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9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Experiment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2.12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Infinite</a:t>
                      </a:r>
                      <a:r>
                        <a:rPr lang="en-GB" sz="1400" baseline="0" dirty="0" smtClean="0">
                          <a:effectLst/>
                        </a:rPr>
                        <a:t> size in in-plane and thickness, zero nesting, represented by single layer with periodic boundary conditions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3.20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51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Ten </a:t>
                      </a:r>
                      <a:r>
                        <a:rPr lang="en-GB" sz="1400" dirty="0" smtClean="0">
                          <a:effectLst/>
                        </a:rPr>
                        <a:t>layers,</a:t>
                      </a:r>
                      <a:r>
                        <a:rPr lang="en-GB" sz="1400" baseline="0" dirty="0" smtClean="0">
                          <a:effectLst/>
                        </a:rPr>
                        <a:t> no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2.51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40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Ten layers, random</a:t>
                      </a:r>
                      <a:r>
                        <a:rPr lang="en-GB" sz="1400" baseline="0" dirty="0" smtClean="0">
                          <a:effectLst/>
                        </a:rPr>
                        <a:t>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 (3 laminate models)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2.17±0.01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364088" y="2780928"/>
            <a:ext cx="2592288" cy="3188732"/>
            <a:chOff x="5364088" y="1999873"/>
            <a:chExt cx="2592288" cy="3188732"/>
          </a:xfrm>
        </p:grpSpPr>
        <p:pic>
          <p:nvPicPr>
            <p:cNvPr id="8" name="Picture 7"/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75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060848"/>
              <a:ext cx="1728192" cy="864096"/>
            </a:xfrm>
            <a:prstGeom prst="rect">
              <a:avLst/>
            </a:prstGeom>
            <a:noFill/>
            <a:extLst/>
          </p:spPr>
        </p:pic>
        <p:cxnSp>
          <p:nvCxnSpPr>
            <p:cNvPr id="7" name="Straight Arrow Connector 6"/>
            <p:cNvCxnSpPr/>
            <p:nvPr/>
          </p:nvCxnSpPr>
          <p:spPr bwMode="auto">
            <a:xfrm flipV="1">
              <a:off x="5364088" y="2060848"/>
              <a:ext cx="0" cy="4320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5364088" y="2492896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5364088" y="1999873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Weft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08104" y="252827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Warp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8339" y="2823727"/>
              <a:ext cx="1698037" cy="134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882" y="4172465"/>
              <a:ext cx="1414796" cy="1016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395536" y="188640"/>
            <a:ext cx="5544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3200" kern="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predictions- Shear 0</a:t>
            </a:r>
            <a:r>
              <a:rPr lang="en-GB" sz="3200" kern="0" baseline="300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o</a:t>
            </a:r>
            <a:endParaRPr lang="en-GB" sz="3200" kern="0" dirty="0" smtClean="0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7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E6748-8D63-470C-8651-406C71D40A21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80808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8038" y="1284615"/>
            <a:ext cx="8676969" cy="4696365"/>
            <a:chOff x="233515" y="873630"/>
            <a:chExt cx="8676969" cy="4696365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73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042" y="2014258"/>
              <a:ext cx="1304925" cy="933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research projects\Multiscale manufacturing modelling\presentations\14-02-2013\un-shea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5" t="12949" r="19918" b="10935"/>
            <a:stretch/>
          </p:blipFill>
          <p:spPr bwMode="auto">
            <a:xfrm>
              <a:off x="3085227" y="957891"/>
              <a:ext cx="1094039" cy="1017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tabl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35" y="2974115"/>
              <a:ext cx="8496949" cy="2595880"/>
            </a:xfrm>
            <a:prstGeom prst="rect">
              <a:avLst/>
            </a:prstGeom>
          </p:spPr>
        </p:pic>
        <p:pic>
          <p:nvPicPr>
            <p:cNvPr id="7" name="Picture 6" descr="C:\research projects\TexComp11\paper\Wizard 16 degree top view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78" b="98258" l="1752" r="98394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274" y="873630"/>
              <a:ext cx="1303933" cy="109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C:\research projects\TexComp11\paper\Wizard 16 degree 10 layer laminat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569" b="98594" l="3304" r="993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137" y="1903880"/>
              <a:ext cx="1444054" cy="104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C:\research projects\TexComp11\paper\Wizard 20 degree top view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7" b="99174" l="860" r="98281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823" y="985312"/>
              <a:ext cx="1414640" cy="980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C:\research projects\TexComp11\paper\Wizard 20 degree 10 layer laminate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56" b="97191" l="3831" r="99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224" y="1892355"/>
              <a:ext cx="1519211" cy="1035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8"/>
            <p:cNvSpPr txBox="1"/>
            <p:nvPr/>
          </p:nvSpPr>
          <p:spPr>
            <a:xfrm>
              <a:off x="233515" y="1091647"/>
              <a:ext cx="25562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Converged mesh using 2 million elements - 100x100x200 (X Y Z)</a:t>
              </a:r>
            </a:p>
            <a:p>
              <a:pPr>
                <a:defRPr/>
              </a:pPr>
              <a:endParaRPr lang="en-GB" sz="1200" dirty="0">
                <a:solidFill>
                  <a:prstClr val="black"/>
                </a:solidFill>
                <a:latin typeface="Calibri"/>
              </a:endParaRPr>
            </a:p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HPC: 32CPUs, 69GB RAM, 130 minutes</a:t>
              </a:r>
            </a:p>
          </p:txBody>
        </p:sp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662" y="2328728"/>
              <a:ext cx="592137" cy="585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413534" y="260648"/>
            <a:ext cx="675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 – </a:t>
            </a:r>
            <a:r>
              <a:rPr lang="en-GB" sz="2800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 0°,</a:t>
            </a: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16°&amp; 20°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GB" sz="1200" kern="0" baseline="30000" dirty="0" smtClean="0">
                    <a:solidFill>
                      <a:prstClr val="black"/>
                    </a:solidFill>
                    <a:latin typeface="Calibri"/>
                    <a:ea typeface="Cambria Math"/>
                    <a:cs typeface="Arial" charset="0"/>
                  </a:rPr>
                  <a:t>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𝑑𝑖𝑙𝑎𝑡𝑜𝑚𝑒𝑡𝑒𝑟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𝑥𝑦</m:t>
                        </m:r>
                      </m:sub>
                    </m:sSub>
                  </m:oMath>
                </a14:m>
                <a:endParaRPr lang="en-GB" sz="1200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>
                <a:solidFill>
                  <a:sysClr val="windowText" lastClr="0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3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0CC7BE93-B04E-4666-80F5-D32D606A79A5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44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Basic principles and assumptions have been used to refine fabric geometry to simulate realistic shear deformation.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The refinement process has been automated in TexGen and used to generate sheared unit cell models .  These features are included in the latest TexGen release, version 3.6.0,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  <a:hlinkClick r:id="rId2"/>
              </a:rPr>
              <a:t>www.texgen.sourceforge.net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CTE predictions based on FE thermo mechanical analysis showed good correlation with experimental results.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Laminate thickness and nesting were found  to be significant geometric factors prediction of CTE in textile laminates.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7544" y="4581128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000000"/>
                </a:solidFill>
                <a:ea typeface="ＭＳ Ｐゴシック" pitchFamily="18" charset="-128"/>
                <a:cs typeface="ＭＳ Ｐゴシック" pitchFamily="-28" charset="-128"/>
              </a:rPr>
              <a:t>Future work</a:t>
            </a:r>
            <a:endParaRPr lang="en-US" sz="3200" kern="0" dirty="0">
              <a:solidFill>
                <a:srgbClr val="000000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5229200"/>
            <a:ext cx="8367713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Automation of laminate nesting in </a:t>
            </a:r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TexGen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To predict manufacturing induced shape distortion by coupling unit cell and composite structural models. 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27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F4CFB6DA-03FF-41A2-9075-9FB3528901A0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45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05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Braiding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82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Braiding Facility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43485" y="1000461"/>
            <a:ext cx="5281015" cy="26150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Robotic control of braider and robot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 err="1">
                <a:solidFill>
                  <a:srgbClr val="4D3A31"/>
                </a:solidFill>
                <a:latin typeface="+mj-lt"/>
              </a:rPr>
              <a:t>Steeger</a:t>
            </a:r>
            <a:r>
              <a:rPr lang="en-GB" sz="1200" dirty="0">
                <a:solidFill>
                  <a:srgbClr val="4D3A31"/>
                </a:solidFill>
                <a:latin typeface="+mj-lt"/>
              </a:rPr>
              <a:t> 48 carrier braider and </a:t>
            </a:r>
            <a:r>
              <a:rPr lang="en-GB" sz="1200" dirty="0" err="1">
                <a:solidFill>
                  <a:srgbClr val="4D3A31"/>
                </a:solidFill>
                <a:latin typeface="+mj-lt"/>
              </a:rPr>
              <a:t>Kuka</a:t>
            </a:r>
            <a:r>
              <a:rPr lang="en-GB" sz="1200" dirty="0">
                <a:solidFill>
                  <a:srgbClr val="4D3A31"/>
                </a:solidFill>
                <a:latin typeface="+mj-lt"/>
              </a:rPr>
              <a:t> KR60 robot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Synchronisation of braider speed to mandrel take-up speed 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Facility to braid large complex mandrel geometry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Support structure to aid in braiding low density/brittle core materials (3D printed mandrels)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Braid direction reversal: enables multi-pass braiding with minimal touch labour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High axial tow deposition: Up to 96 tows per pass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Load cells at the robot flange to measure force exerted by the braider</a:t>
            </a:r>
          </a:p>
          <a:p>
            <a:pPr marL="214313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High deposition rate: Up to 1 metre of braid per minute</a:t>
            </a:r>
          </a:p>
          <a:p>
            <a:pPr marL="214313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1D-Braid</a:t>
            </a:r>
          </a:p>
          <a:p>
            <a:pPr marL="214313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In-house 3D printer to 3D print mandrels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936" y="1438611"/>
            <a:ext cx="3392774" cy="25251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755967" y="5123433"/>
            <a:ext cx="2081282" cy="1554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64" y="5139941"/>
            <a:ext cx="2055989" cy="1541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6647" y="5098331"/>
            <a:ext cx="2072718" cy="15545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763" y="4277208"/>
            <a:ext cx="1781747" cy="23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1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TexGen</a:t>
            </a:r>
            <a:r>
              <a:rPr lang="en-GB" dirty="0"/>
              <a:t> - Braiding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45667"/>
            <a:ext cx="7950085" cy="153608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Added functionality to automatically build biaxial braided unit cells based on geometrical features such as tow size, shape and spacing. </a:t>
            </a:r>
          </a:p>
          <a:p>
            <a:r>
              <a:rPr lang="en-GB" dirty="0"/>
              <a:t>Similar to work completed  on woven fabrics, the braid module will enable material characterisation and permeability studies.</a:t>
            </a:r>
          </a:p>
          <a:p>
            <a:r>
              <a:rPr lang="en-GB" dirty="0"/>
              <a:t>Developed as part of the TexGen code, shares common functionality with </a:t>
            </a:r>
            <a:r>
              <a:rPr lang="en-GB" dirty="0" err="1"/>
              <a:t>CTextile</a:t>
            </a:r>
            <a:r>
              <a:rPr lang="en-GB" dirty="0"/>
              <a:t> and integrated with </a:t>
            </a:r>
            <a:r>
              <a:rPr lang="en-GB" dirty="0" err="1"/>
              <a:t>CYarn</a:t>
            </a:r>
            <a:r>
              <a:rPr lang="en-GB" dirty="0"/>
              <a:t> for modelling.  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2"/>
          <a:srcRect t="9675"/>
          <a:stretch/>
        </p:blipFill>
        <p:spPr>
          <a:xfrm>
            <a:off x="1311442" y="3581746"/>
            <a:ext cx="6584500" cy="22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3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42D6EA-98C1-5842-9AA8-9E4931115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079" y="1729496"/>
            <a:ext cx="2944262" cy="2609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TexGen</a:t>
            </a:r>
            <a:r>
              <a:rPr lang="en-GB" dirty="0"/>
              <a:t>-Braiding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156" y="2074802"/>
            <a:ext cx="3697166" cy="336543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Allows for inputs of braider parameters such as speed and mandrel dimensions to calculate corresponding RUC. </a:t>
            </a:r>
          </a:p>
          <a:p>
            <a:r>
              <a:rPr lang="en-GB" dirty="0"/>
              <a:t>Assign all yarns with the same properties or specify specific properties for each yarn. </a:t>
            </a:r>
          </a:p>
          <a:p>
            <a:r>
              <a:rPr lang="en-GB" dirty="0"/>
              <a:t>Builds a geometrical based model of the RUC, this can be processed further through integration with Abaqus for mechanical properties or permeability calculations.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554" y="2507845"/>
            <a:ext cx="1813710" cy="2429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E9443E-BE8A-6745-A4C1-8FD0A9AD690C}"/>
                  </a:ext>
                </a:extLst>
              </p:cNvPr>
              <p:cNvSpPr txBox="1"/>
              <p:nvPr/>
            </p:nvSpPr>
            <p:spPr>
              <a:xfrm>
                <a:off x="4057717" y="4391610"/>
                <a:ext cx="2684046" cy="55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GB" sz="135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35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1350" dirty="0">
                  <a:solidFill>
                    <a:srgbClr val="323232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E9443E-BE8A-6745-A4C1-8FD0A9AD6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717" y="4391610"/>
                <a:ext cx="2684046" cy="5591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B9573B-D4EA-F447-8D5C-43B1A1831AD3}"/>
                  </a:ext>
                </a:extLst>
              </p:cNvPr>
              <p:cNvSpPr txBox="1"/>
              <p:nvPr/>
            </p:nvSpPr>
            <p:spPr>
              <a:xfrm>
                <a:off x="4030079" y="4946692"/>
                <a:ext cx="2684046" cy="55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5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𝑅𝑐𝑜𝑠</m:t>
                              </m:r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23232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B9573B-D4EA-F447-8D5C-43B1A1831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079" y="4946692"/>
                <a:ext cx="2684046" cy="559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34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152475"/>
            <a:ext cx="4019550" cy="2387600"/>
          </a:xfrm>
        </p:spPr>
        <p:txBody>
          <a:bodyPr/>
          <a:lstStyle/>
          <a:p>
            <a:r>
              <a:rPr lang="en-GB" dirty="0" smtClean="0"/>
              <a:t>General Overview of the </a:t>
            </a:r>
            <a:r>
              <a:rPr lang="en-GB" dirty="0" err="1" smtClean="0"/>
              <a:t>TexGen</a:t>
            </a:r>
            <a:r>
              <a:rPr lang="en-GB" dirty="0" smtClean="0"/>
              <a:t>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87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Optimisation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40370" y="2903439"/>
            <a:ext cx="4281204" cy="369166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600" b="1" dirty="0">
                <a:solidFill>
                  <a:srgbClr val="080808"/>
                </a:solidFill>
              </a:rPr>
              <a:t>Optimisation framework:</a:t>
            </a:r>
          </a:p>
          <a:p>
            <a:pPr marL="271463" indent="-27146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80808"/>
                </a:solidFill>
              </a:rPr>
              <a:t>With manufacturing constraints – </a:t>
            </a:r>
            <a:r>
              <a:rPr lang="en-GB" sz="1600" dirty="0" err="1">
                <a:solidFill>
                  <a:srgbClr val="080808"/>
                </a:solidFill>
              </a:rPr>
              <a:t>manufacturable</a:t>
            </a:r>
            <a:r>
              <a:rPr lang="en-GB" sz="1600" dirty="0">
                <a:solidFill>
                  <a:srgbClr val="080808"/>
                </a:solidFill>
              </a:rPr>
              <a:t> now e.g. vary yarn thickness/spacing and pattern in 3D weave</a:t>
            </a:r>
          </a:p>
          <a:p>
            <a:pPr marL="271463" indent="-27146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80808"/>
                </a:solidFill>
              </a:rPr>
              <a:t>With relaxed manufacturing constraints – extend the search to cases non-constrained by current technologies</a:t>
            </a:r>
          </a:p>
          <a:p>
            <a:pPr marL="0" indent="0">
              <a:lnSpc>
                <a:spcPct val="100000"/>
              </a:lnSpc>
              <a:spcBef>
                <a:spcPts val="900"/>
              </a:spcBef>
              <a:buNone/>
            </a:pPr>
            <a:r>
              <a:rPr lang="en-GB" sz="1600" b="1" dirty="0">
                <a:solidFill>
                  <a:srgbClr val="080808"/>
                </a:solidFill>
              </a:rPr>
              <a:t>Novel preforming techniques:</a:t>
            </a:r>
          </a:p>
          <a:p>
            <a:pPr marL="271463" indent="-27146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80808"/>
                </a:solidFill>
              </a:rPr>
              <a:t>Employ novel manufacturing techniques to implement new fibre architectures</a:t>
            </a:r>
          </a:p>
          <a:p>
            <a:pPr marL="271463" indent="-27146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80808"/>
                </a:solidFill>
              </a:rPr>
              <a:t>Multi-axial preforms</a:t>
            </a:r>
          </a:p>
          <a:p>
            <a:pPr marL="271463" indent="-27146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80808"/>
                </a:solidFill>
              </a:rPr>
              <a:t>Complex through-thickness reinforcement strategy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Novel manufacturing techniques for optimised fibre architectures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4601814" y="2940232"/>
            <a:ext cx="23303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050">
                <a:solidFill>
                  <a:srgbClr val="080808"/>
                </a:solidFill>
                <a:latin typeface="Merriweather" panose="020B0604020202020204" charset="0"/>
                <a:ea typeface="Merriweather" panose="020B0604020202020204" charset="0"/>
                <a:cs typeface="Open Sans Semibold" panose="020B0604020202020204" charset="0"/>
              </a:rPr>
              <a:t>Preform with off-axis yarns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1" t="10395" r="25145" b="3952"/>
          <a:stretch/>
        </p:blipFill>
        <p:spPr>
          <a:xfrm>
            <a:off x="4867708" y="3289557"/>
            <a:ext cx="1798607" cy="1435722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1" t="12156" r="27324" b="17386"/>
          <a:stretch/>
        </p:blipFill>
        <p:spPr bwMode="auto">
          <a:xfrm rot="1800000">
            <a:off x="6889139" y="3029221"/>
            <a:ext cx="1821873" cy="204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7085957" y="4694576"/>
            <a:ext cx="1428237" cy="192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13609" y="2908933"/>
            <a:ext cx="23303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050">
                <a:solidFill>
                  <a:srgbClr val="080808"/>
                </a:solidFill>
                <a:latin typeface="Merriweather" panose="020B0604020202020204" charset="0"/>
                <a:ea typeface="Merriweather" panose="020B0604020202020204" charset="0"/>
                <a:cs typeface="Open Sans Semibold" panose="020B0604020202020204" charset="0"/>
              </a:rPr>
              <a:t>3D cylindrical preform with through-thickness binder</a:t>
            </a:r>
          </a:p>
        </p:txBody>
      </p:sp>
      <p:pic>
        <p:nvPicPr>
          <p:cNvPr id="18" name="Picture 2" descr="C:\Users\mclihvk3\Dropbox\Photo 19-10-2017, 10 57 56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3" t="38021" r="20459" b="13929"/>
          <a:stretch/>
        </p:blipFill>
        <p:spPr bwMode="auto">
          <a:xfrm>
            <a:off x="4707321" y="4828238"/>
            <a:ext cx="1890000" cy="16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1616452"/>
            <a:ext cx="8801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80808"/>
                </a:solidFill>
              </a:rPr>
              <a:t>How to select a reinforcement which is most appropriate for a particular application? Can the optimal reinforcement be manufactured at the moment?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80808"/>
                </a:solidFill>
              </a:rPr>
              <a:t>Project </a:t>
            </a:r>
            <a:r>
              <a:rPr lang="en-GB" u="sng" dirty="0">
                <a:solidFill>
                  <a:srgbClr val="080808"/>
                </a:solidFill>
              </a:rPr>
              <a:t>aims</a:t>
            </a:r>
            <a:r>
              <a:rPr lang="en-GB" dirty="0">
                <a:solidFill>
                  <a:srgbClr val="080808"/>
                </a:solidFill>
              </a:rPr>
              <a:t> to develop a computational optimisation framework which can be used to drive design of fibre reinforcements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8153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789620" y="2122063"/>
            <a:ext cx="2269798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 defTabSz="685800"/>
            <a:r>
              <a:rPr lang="en-GB">
                <a:solidFill>
                  <a:srgbClr val="323232"/>
                </a:solidFill>
                <a:latin typeface="Calibri" panose="020F0502020204030204"/>
              </a:rPr>
              <a:t>Design-driven preforming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Overview</a:t>
            </a:r>
            <a:endParaRPr lang="en-GB" dirty="0"/>
          </a:p>
        </p:txBody>
      </p:sp>
      <p:grpSp>
        <p:nvGrpSpPr>
          <p:cNvPr id="20" name="Group 19"/>
          <p:cNvGrpSpPr/>
          <p:nvPr/>
        </p:nvGrpSpPr>
        <p:grpSpPr>
          <a:xfrm>
            <a:off x="129969" y="2119123"/>
            <a:ext cx="6272466" cy="1644623"/>
            <a:chOff x="328739" y="1475238"/>
            <a:chExt cx="8363288" cy="2192830"/>
          </a:xfrm>
        </p:grpSpPr>
        <p:sp>
          <p:nvSpPr>
            <p:cNvPr id="18" name="TextBox 17"/>
            <p:cNvSpPr txBox="1"/>
            <p:nvPr/>
          </p:nvSpPr>
          <p:spPr>
            <a:xfrm>
              <a:off x="328739" y="2100951"/>
              <a:ext cx="1924475" cy="86177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en-GB">
                  <a:solidFill>
                    <a:srgbClr val="323232"/>
                  </a:solidFill>
                  <a:latin typeface="Calibri" panose="020F0502020204030204"/>
                </a:rPr>
                <a:t>Identification of load cases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-361" r="42282" b="1"/>
            <a:stretch/>
          </p:blipFill>
          <p:spPr>
            <a:xfrm>
              <a:off x="7385446" y="1760068"/>
              <a:ext cx="724937" cy="1908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261654" y="1530817"/>
              <a:ext cx="186552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Structure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87206" y="1530817"/>
              <a:ext cx="186552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Part</a:t>
              </a:r>
            </a:p>
          </p:txBody>
        </p:sp>
        <p:pic>
          <p:nvPicPr>
            <p:cNvPr id="1026" name="Picture 2" descr="AEC NH-040_t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481" y="1975518"/>
              <a:ext cx="2216837" cy="1477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landing gear brace messier dowty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794" y="1898376"/>
              <a:ext cx="1329648" cy="1589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884286" y="1530817"/>
              <a:ext cx="180774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Loading cases</a:t>
              </a:r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3978163" y="2440484"/>
              <a:ext cx="341192" cy="45478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8740" y="1475238"/>
              <a:ext cx="8363287" cy="211335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Cross 15"/>
            <p:cNvSpPr/>
            <p:nvPr/>
          </p:nvSpPr>
          <p:spPr>
            <a:xfrm>
              <a:off x="6969300" y="2552068"/>
              <a:ext cx="324000" cy="324000"/>
            </a:xfrm>
            <a:prstGeom prst="plus">
              <a:avLst>
                <a:gd name="adj" fmla="val 379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9857" y="4079231"/>
            <a:ext cx="6292578" cy="1350000"/>
            <a:chOff x="301924" y="3785166"/>
            <a:chExt cx="8390104" cy="1800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32595" y="4373345"/>
              <a:ext cx="2187345" cy="966442"/>
            </a:xfrm>
            <a:prstGeom prst="rect">
              <a:avLst/>
            </a:prstGeom>
          </p:spPr>
        </p:pic>
        <p:graphicFrame>
          <p:nvGraphicFramePr>
            <p:cNvPr id="30" name="Chart 29"/>
            <p:cNvGraphicFramePr/>
            <p:nvPr/>
          </p:nvGraphicFramePr>
          <p:xfrm>
            <a:off x="6817710" y="4209071"/>
            <a:ext cx="1755476" cy="13591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6" name="TextBox 25"/>
            <p:cNvSpPr txBox="1"/>
            <p:nvPr/>
          </p:nvSpPr>
          <p:spPr>
            <a:xfrm>
              <a:off x="319595" y="4250935"/>
              <a:ext cx="1924475" cy="86177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en-GB">
                  <a:solidFill>
                    <a:srgbClr val="323232"/>
                  </a:solidFill>
                  <a:latin typeface="Calibri" panose="020F0502020204030204"/>
                </a:rPr>
                <a:t>Optimisation of preform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04984" y="3944085"/>
              <a:ext cx="190436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Unit cell model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301924" y="3785166"/>
              <a:ext cx="8390104" cy="1800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07032" y="3925362"/>
              <a:ext cx="169238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Optimisation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0" t="22396" r="23302" b="5590"/>
            <a:stretch/>
          </p:blipFill>
          <p:spPr>
            <a:xfrm>
              <a:off x="4871559" y="4373345"/>
              <a:ext cx="1529997" cy="1009838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554075" y="3944085"/>
              <a:ext cx="22658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Properties evaluation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789620" y="2119123"/>
            <a:ext cx="2269798" cy="32974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6484576" y="2129302"/>
            <a:ext cx="163988" cy="3297422"/>
          </a:xfrm>
          <a:prstGeom prst="rightBrace">
            <a:avLst>
              <a:gd name="adj1" fmla="val 84324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rgbClr val="323232"/>
              </a:solidFill>
              <a:latin typeface="Calibri" panose="020F050202020403020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9857" y="5758046"/>
            <a:ext cx="8898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600" dirty="0">
                <a:solidFill>
                  <a:srgbClr val="080808"/>
                </a:solidFill>
                <a:latin typeface="Merriweather" panose="020B0604020202020204" charset="0"/>
                <a:ea typeface="Merriweather" panose="020B0604020202020204" charset="0"/>
              </a:rPr>
              <a:t>New preforming technologies will consider both optimal reinforcement  and component geomet</a:t>
            </a:r>
            <a:r>
              <a:rPr lang="en-GB" sz="1200" dirty="0">
                <a:solidFill>
                  <a:srgbClr val="080808"/>
                </a:solidFill>
                <a:latin typeface="Merriweather" panose="020B0604020202020204" charset="0"/>
                <a:ea typeface="Merriweather" panose="020B0604020202020204" charset="0"/>
              </a:rPr>
              <a:t>ry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6" t="4876" r="10626" b="1652"/>
          <a:stretch/>
        </p:blipFill>
        <p:spPr>
          <a:xfrm>
            <a:off x="6901401" y="3013601"/>
            <a:ext cx="748958" cy="886521"/>
          </a:xfrm>
          <a:prstGeom prst="rect">
            <a:avLst/>
          </a:prstGeom>
        </p:spPr>
      </p:pic>
      <p:pic>
        <p:nvPicPr>
          <p:cNvPr id="34" name="Picture 3" descr="D:\Nccef\Preforming pictures\IMG_258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7085687" y="4415212"/>
            <a:ext cx="1677662" cy="924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6581" r="30567" b="4004"/>
          <a:stretch/>
        </p:blipFill>
        <p:spPr>
          <a:xfrm>
            <a:off x="7829438" y="3054988"/>
            <a:ext cx="1081837" cy="85062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884619" y="2763250"/>
            <a:ext cx="20890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050">
                <a:solidFill>
                  <a:srgbClr val="323232"/>
                </a:solidFill>
                <a:latin typeface="Merriweather" panose="020B0604020202020204" charset="0"/>
                <a:ea typeface="Merriweather" panose="020B0604020202020204" charset="0"/>
                <a:cs typeface="Open Sans Semibold" panose="020B0604020202020204" charset="0"/>
              </a:rPr>
              <a:t>Optimal solution for a part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29689" y="4041172"/>
            <a:ext cx="21896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050">
                <a:solidFill>
                  <a:srgbClr val="323232"/>
                </a:solidFill>
                <a:latin typeface="Merriweather" panose="020B0604020202020204" charset="0"/>
                <a:ea typeface="Merriweather" panose="020B0604020202020204" charset="0"/>
                <a:cs typeface="Open Sans Semibold" panose="020B0604020202020204" charset="0"/>
              </a:rPr>
              <a:t>Development of a process to enable manufacture</a:t>
            </a:r>
          </a:p>
        </p:txBody>
      </p:sp>
    </p:spTree>
    <p:extLst>
      <p:ext uri="{BB962C8B-B14F-4D97-AF65-F5344CB8AC3E}">
        <p14:creationId xmlns:p14="http://schemas.microsoft.com/office/powerpoint/2010/main" val="9285138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4857" r="43700" b="7969"/>
          <a:stretch/>
        </p:blipFill>
        <p:spPr>
          <a:xfrm>
            <a:off x="3260611" y="2645042"/>
            <a:ext cx="1300540" cy="1167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6768"/>
            <a:ext cx="6345691" cy="994172"/>
          </a:xfrm>
        </p:spPr>
        <p:txBody>
          <a:bodyPr/>
          <a:lstStyle/>
          <a:p>
            <a:r>
              <a:rPr lang="en-GB" dirty="0" smtClean="0"/>
              <a:t>Optimisation framework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6" t="9279" r="17712" b="18323"/>
          <a:stretch/>
        </p:blipFill>
        <p:spPr>
          <a:xfrm>
            <a:off x="3380893" y="4733935"/>
            <a:ext cx="1929902" cy="11372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82361" y="4301533"/>
            <a:ext cx="27924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b="1">
                <a:solidFill>
                  <a:srgbClr val="000000"/>
                </a:solidFill>
                <a:latin typeface="Calibri" panose="020F0502020204030204"/>
              </a:rPr>
              <a:t>Evaluation of objective function</a:t>
            </a:r>
          </a:p>
          <a:p>
            <a:pPr algn="ctr" defTabSz="685800"/>
            <a:r>
              <a:rPr lang="en-GB" sz="1350">
                <a:solidFill>
                  <a:srgbClr val="000000"/>
                </a:solidFill>
                <a:latin typeface="Calibri" panose="020F0502020204030204"/>
              </a:rPr>
              <a:t>(macro-scale simulations)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0280" y="2246012"/>
            <a:ext cx="21671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500">
                <a:solidFill>
                  <a:srgbClr val="000000"/>
                </a:solidFill>
                <a:latin typeface="Calibri" panose="020F0502020204030204"/>
              </a:rPr>
              <a:t>Initial design of preform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08558" y="2231926"/>
            <a:ext cx="33265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b="1">
                <a:solidFill>
                  <a:srgbClr val="000000"/>
                </a:solidFill>
                <a:latin typeface="Calibri" panose="020F0502020204030204"/>
              </a:rPr>
              <a:t>Homogenisation</a:t>
            </a:r>
          </a:p>
          <a:p>
            <a:pPr algn="ctr" defTabSz="685800"/>
            <a:r>
              <a:rPr lang="en-GB" sz="1350">
                <a:solidFill>
                  <a:srgbClr val="000000"/>
                </a:solidFill>
                <a:latin typeface="Calibri" panose="020F0502020204030204"/>
              </a:rPr>
              <a:t>(</a:t>
            </a:r>
            <a:r>
              <a:rPr lang="en-GB" sz="1350" err="1">
                <a:solidFill>
                  <a:srgbClr val="000000"/>
                </a:solidFill>
                <a:latin typeface="Calibri" panose="020F0502020204030204"/>
              </a:rPr>
              <a:t>meso</a:t>
            </a:r>
            <a:r>
              <a:rPr lang="en-GB" sz="1350">
                <a:solidFill>
                  <a:srgbClr val="000000"/>
                </a:solidFill>
                <a:latin typeface="Calibri" panose="020F0502020204030204"/>
              </a:rPr>
              <a:t>-scale simulation)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84" y="2546094"/>
            <a:ext cx="2097962" cy="9269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1" t="10395" r="25145" b="3952"/>
          <a:stretch/>
        </p:blipFill>
        <p:spPr>
          <a:xfrm>
            <a:off x="7373458" y="2797491"/>
            <a:ext cx="1401680" cy="99046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108041" y="2231497"/>
            <a:ext cx="17360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b="1">
                <a:solidFill>
                  <a:srgbClr val="000000"/>
                </a:solidFill>
                <a:latin typeface="Calibri" panose="020F0502020204030204"/>
              </a:rPr>
              <a:t>Improved design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0" t="10406" r="20644" b="11160"/>
          <a:stretch/>
        </p:blipFill>
        <p:spPr>
          <a:xfrm>
            <a:off x="307873" y="3873906"/>
            <a:ext cx="2191985" cy="137408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0280" y="3649269"/>
            <a:ext cx="21671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500">
                <a:solidFill>
                  <a:srgbClr val="000000"/>
                </a:solidFill>
                <a:latin typeface="Calibri" panose="020F0502020204030204"/>
              </a:rPr>
              <a:t>Part geometry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625659" y="3266458"/>
            <a:ext cx="822661" cy="600164"/>
            <a:chOff x="7381240" y="2635835"/>
            <a:chExt cx="1096881" cy="800219"/>
          </a:xfrm>
        </p:grpSpPr>
        <p:grpSp>
          <p:nvGrpSpPr>
            <p:cNvPr id="30" name="Group 29"/>
            <p:cNvGrpSpPr/>
            <p:nvPr/>
          </p:nvGrpSpPr>
          <p:grpSpPr>
            <a:xfrm>
              <a:off x="7577562" y="2643615"/>
              <a:ext cx="704239" cy="784659"/>
              <a:chOff x="7841406" y="2301645"/>
              <a:chExt cx="704239" cy="784659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7841406" y="2301645"/>
                <a:ext cx="42362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GB">
                    <a:solidFill>
                      <a:srgbClr val="000000"/>
                    </a:solidFill>
                    <a:latin typeface="Calibri" panose="020F0502020204030204"/>
                  </a:rPr>
                  <a:t>A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114007" y="2301645"/>
                <a:ext cx="41293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GB">
                    <a:solidFill>
                      <a:srgbClr val="000000"/>
                    </a:solidFill>
                    <a:latin typeface="Calibri" panose="020F0502020204030204"/>
                  </a:rPr>
                  <a:t>B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41406" y="2593861"/>
                <a:ext cx="41293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GB">
                    <a:solidFill>
                      <a:srgbClr val="000000"/>
                    </a:solidFill>
                    <a:latin typeface="Calibri" panose="020F0502020204030204"/>
                  </a:rPr>
                  <a:t>B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109199" y="2593861"/>
                <a:ext cx="43644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GB">
                    <a:solidFill>
                      <a:srgbClr val="000000"/>
                    </a:solidFill>
                    <a:latin typeface="Calibri" panose="020F0502020204030204"/>
                  </a:rPr>
                  <a:t>D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7381240" y="2635835"/>
              <a:ext cx="1096881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GB" sz="3300">
                  <a:solidFill>
                    <a:srgbClr val="000000"/>
                  </a:solidFill>
                  <a:latin typeface="Calibri Light" panose="020F0302020204030204"/>
                </a:rPr>
                <a:t>(    )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29673" y="1913168"/>
            <a:ext cx="99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b="1">
                <a:solidFill>
                  <a:srgbClr val="000000"/>
                </a:solidFill>
                <a:latin typeface="Calibri" panose="020F0502020204030204"/>
              </a:rPr>
              <a:t>Problem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008558" y="2231497"/>
            <a:ext cx="0" cy="33019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81368" y="1913168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b="1">
                <a:solidFill>
                  <a:srgbClr val="000000"/>
                </a:solidFill>
                <a:latin typeface="Calibri" panose="020F0502020204030204"/>
              </a:rPr>
              <a:t>Optimisation framework</a:t>
            </a:r>
          </a:p>
        </p:txBody>
      </p:sp>
      <p:sp>
        <p:nvSpPr>
          <p:cNvPr id="39" name="Right Arrow 38"/>
          <p:cNvSpPr/>
          <p:nvPr/>
        </p:nvSpPr>
        <p:spPr>
          <a:xfrm rot="5400000">
            <a:off x="4525932" y="3991041"/>
            <a:ext cx="429084" cy="25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2" name="Right Arrow 41"/>
          <p:cNvSpPr/>
          <p:nvPr/>
        </p:nvSpPr>
        <p:spPr>
          <a:xfrm rot="16200000">
            <a:off x="7886588" y="3900233"/>
            <a:ext cx="429084" cy="25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3" name="Right Arrow 42"/>
          <p:cNvSpPr/>
          <p:nvPr/>
        </p:nvSpPr>
        <p:spPr>
          <a:xfrm rot="10800000">
            <a:off x="6167879" y="3033645"/>
            <a:ext cx="429084" cy="25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53671" y="2425752"/>
            <a:ext cx="1844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New model based on GA “recommendations”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7399" y="5321893"/>
            <a:ext cx="26923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500" b="1">
                <a:solidFill>
                  <a:srgbClr val="000000"/>
                </a:solidFill>
                <a:latin typeface="Calibri" panose="020F0502020204030204"/>
              </a:rPr>
              <a:t>Aim: </a:t>
            </a:r>
            <a:r>
              <a:rPr lang="en-GB" sz="1500">
                <a:solidFill>
                  <a:srgbClr val="000000"/>
                </a:solidFill>
                <a:latin typeface="Calibri" panose="020F0502020204030204"/>
              </a:rPr>
              <a:t>maximise bending stiffness with no increase of weight</a:t>
            </a:r>
          </a:p>
        </p:txBody>
      </p:sp>
      <p:sp>
        <p:nvSpPr>
          <p:cNvPr id="34" name="Right Arrow 33"/>
          <p:cNvSpPr/>
          <p:nvPr/>
        </p:nvSpPr>
        <p:spPr>
          <a:xfrm>
            <a:off x="5708997" y="5186259"/>
            <a:ext cx="429084" cy="25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37570" y="4766980"/>
            <a:ext cx="971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Bending stiffness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35718" y="3136079"/>
            <a:ext cx="1162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Stiffness matrix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410722" y="4376047"/>
            <a:ext cx="13271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b="1">
                <a:solidFill>
                  <a:srgbClr val="000000"/>
                </a:solidFill>
                <a:latin typeface="Calibri" panose="020F0502020204030204"/>
              </a:rPr>
              <a:t>Optimisation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41414" y="4660117"/>
            <a:ext cx="2415448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350">
                <a:solidFill>
                  <a:srgbClr val="000000"/>
                </a:solidFill>
                <a:latin typeface="Calibri" panose="020F0502020204030204"/>
              </a:rPr>
              <a:t>Genetic algorithm: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Compares evaluated designs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Evolves good designs (mutation)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Takes best features of good results (cross-over)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301468" y="3765669"/>
            <a:ext cx="16075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Relaxed manufacturing constraints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1168" y="3737001"/>
            <a:ext cx="1918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Parametrised geometry of </a:t>
            </a:r>
            <a:r>
              <a:rPr lang="en-GB" sz="1200" err="1">
                <a:solidFill>
                  <a:srgbClr val="000000"/>
                </a:solidFill>
                <a:latin typeface="Calibri" panose="020F0502020204030204"/>
              </a:rPr>
              <a:t>meso</a:t>
            </a:r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-scale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36984" y="2561777"/>
            <a:ext cx="131945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New geometry parameters</a:t>
            </a:r>
          </a:p>
        </p:txBody>
      </p:sp>
    </p:spTree>
    <p:extLst>
      <p:ext uri="{BB962C8B-B14F-4D97-AF65-F5344CB8AC3E}">
        <p14:creationId xmlns:p14="http://schemas.microsoft.com/office/powerpoint/2010/main" val="270513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39" grpId="0" animBg="1"/>
      <p:bldP spid="42" grpId="0" animBg="1"/>
      <p:bldP spid="43" grpId="0" animBg="1"/>
      <p:bldP spid="44" grpId="0"/>
      <p:bldP spid="34" grpId="0" animBg="1"/>
      <p:bldP spid="36" grpId="0"/>
      <p:bldP spid="41" grpId="0"/>
      <p:bldP spid="45" grpId="0"/>
      <p:bldP spid="46" grpId="0" animBg="1"/>
      <p:bldP spid="4" grpId="0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T-Piece Modelling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3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Weave Variations</a:t>
            </a:r>
            <a:endParaRPr lang="en-GB" dirty="0"/>
          </a:p>
        </p:txBody>
      </p:sp>
      <p:pic>
        <p:nvPicPr>
          <p:cNvPr id="4" name="Picture 2" descr="Snap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9" t="16930" r="31293" b="12640"/>
          <a:stretch>
            <a:fillRect/>
          </a:stretch>
        </p:blipFill>
        <p:spPr bwMode="auto">
          <a:xfrm>
            <a:off x="587998" y="1242881"/>
            <a:ext cx="3590925" cy="294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3" r="53699"/>
          <a:stretch>
            <a:fillRect/>
          </a:stretch>
        </p:blipFill>
        <p:spPr bwMode="auto">
          <a:xfrm>
            <a:off x="4640562" y="1405727"/>
            <a:ext cx="3834025" cy="287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424951" y="3774808"/>
            <a:ext cx="1042946" cy="409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Variation I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182100" y="3774808"/>
            <a:ext cx="1130210" cy="409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aseline="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Variation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II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138488" y="1715010"/>
            <a:ext cx="504825" cy="238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148013" y="1715010"/>
            <a:ext cx="19050" cy="400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390900" y="1619065"/>
            <a:ext cx="10572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Warp &amp; Binder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783187" y="1757107"/>
            <a:ext cx="8953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Weft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5758" y="4304290"/>
            <a:ext cx="4937024" cy="17870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230862" y="6243867"/>
            <a:ext cx="2303719" cy="409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aseline="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Resin-rich noodle region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3167063" y="5894773"/>
            <a:ext cx="312984" cy="349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 flipH="1" flipV="1">
            <a:off x="5233287" y="5871097"/>
            <a:ext cx="312984" cy="349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0940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Weave Patterns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41" y="2637728"/>
            <a:ext cx="1199309" cy="13259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88" y="1841263"/>
            <a:ext cx="2039555" cy="1142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87" y="3652768"/>
            <a:ext cx="2039556" cy="1145323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3473433" y="3011409"/>
            <a:ext cx="576064" cy="60568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Arrow 6"/>
          <p:cNvSpPr/>
          <p:nvPr/>
        </p:nvSpPr>
        <p:spPr>
          <a:xfrm rot="19800000">
            <a:off x="4217068" y="2391909"/>
            <a:ext cx="936104" cy="409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/>
          <p:cNvSpPr/>
          <p:nvPr/>
        </p:nvSpPr>
        <p:spPr>
          <a:xfrm rot="1800000">
            <a:off x="4217069" y="3859372"/>
            <a:ext cx="936104" cy="409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30819" y="3652767"/>
            <a:ext cx="1695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n-lt"/>
              </a:rPr>
              <a:t>Double weft insertion</a:t>
            </a:r>
            <a:endParaRPr lang="en-GB" sz="1600" baseline="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55390" y="3997481"/>
            <a:ext cx="661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n-lt"/>
              </a:rPr>
              <a:t>Web</a:t>
            </a:r>
            <a:endParaRPr lang="en-GB" sz="1600" baseline="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75682" y="3011409"/>
            <a:ext cx="1951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n-lt"/>
              </a:rPr>
              <a:t>Flange, Variation I</a:t>
            </a:r>
            <a:endParaRPr lang="en-GB" sz="1600" baseline="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75681" y="4810327"/>
            <a:ext cx="1951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n-lt"/>
              </a:rPr>
              <a:t>Flange, Variation II</a:t>
            </a:r>
            <a:endParaRPr lang="en-GB" sz="1600" baseline="0" dirty="0">
              <a:latin typeface="+mn-lt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1455938" y="3652768"/>
            <a:ext cx="999452" cy="102486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57719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Input File Format</a:t>
            </a:r>
            <a:endParaRPr lang="en-GB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78" y="1612762"/>
            <a:ext cx="7523163" cy="429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eft Bracket 3"/>
          <p:cNvSpPr/>
          <p:nvPr/>
        </p:nvSpPr>
        <p:spPr bwMode="auto">
          <a:xfrm rot="5400000">
            <a:off x="4500979" y="884793"/>
            <a:ext cx="150920" cy="1305018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" pitchFamily="-8" charset="0"/>
            </a:endParaRPr>
          </a:p>
        </p:txBody>
      </p:sp>
      <p:sp>
        <p:nvSpPr>
          <p:cNvPr id="5" name="Left Bracket 4"/>
          <p:cNvSpPr/>
          <p:nvPr/>
        </p:nvSpPr>
        <p:spPr bwMode="auto">
          <a:xfrm rot="5400000">
            <a:off x="1434621" y="1280713"/>
            <a:ext cx="150921" cy="1099074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" pitchFamily="-8" charset="0"/>
            </a:endParaRPr>
          </a:p>
        </p:txBody>
      </p:sp>
      <p:sp>
        <p:nvSpPr>
          <p:cNvPr id="6" name="Left Bracket 5"/>
          <p:cNvSpPr/>
          <p:nvPr/>
        </p:nvSpPr>
        <p:spPr bwMode="auto">
          <a:xfrm rot="5400000">
            <a:off x="5254835" y="1452217"/>
            <a:ext cx="152414" cy="186431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" pitchFamily="-8" charset="0"/>
            </a:endParaRPr>
          </a:p>
        </p:txBody>
      </p:sp>
      <p:sp>
        <p:nvSpPr>
          <p:cNvPr id="7" name="Left Bracket 6"/>
          <p:cNvSpPr/>
          <p:nvPr/>
        </p:nvSpPr>
        <p:spPr bwMode="auto">
          <a:xfrm rot="5400000">
            <a:off x="2061079" y="1759248"/>
            <a:ext cx="171674" cy="162756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" pitchFamily="-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9619" y="1123288"/>
            <a:ext cx="1202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j-lt"/>
              </a:rPr>
              <a:t>Warp stack</a:t>
            </a:r>
            <a:endParaRPr lang="en-GB" sz="1600" baseline="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1510081" y="1377203"/>
            <a:ext cx="636835" cy="3775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stCxn id="8" idx="3"/>
          </p:cNvCxnSpPr>
          <p:nvPr/>
        </p:nvCxnSpPr>
        <p:spPr bwMode="auto">
          <a:xfrm>
            <a:off x="3262543" y="1292565"/>
            <a:ext cx="661387" cy="1692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519202" y="1043952"/>
            <a:ext cx="13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j-lt"/>
              </a:rPr>
              <a:t>Binder yarn</a:t>
            </a:r>
            <a:endParaRPr lang="en-GB" sz="1600" baseline="0" dirty="0">
              <a:latin typeface="+mj-lt"/>
            </a:endParaRPr>
          </a:p>
        </p:txBody>
      </p:sp>
      <p:cxnSp>
        <p:nvCxnSpPr>
          <p:cNvPr id="12" name="Straight Arrow Connector 11"/>
          <p:cNvCxnSpPr>
            <a:endCxn id="6" idx="1"/>
          </p:cNvCxnSpPr>
          <p:nvPr/>
        </p:nvCxnSpPr>
        <p:spPr bwMode="auto">
          <a:xfrm>
            <a:off x="4722126" y="1292565"/>
            <a:ext cx="608916" cy="1766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2228294" y="1292565"/>
            <a:ext cx="1364942" cy="4622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516098" y="5905362"/>
            <a:ext cx="8412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aseline="0" dirty="0" smtClean="0">
                <a:latin typeface="+mj-lt"/>
              </a:rPr>
              <a:t>Python script reads input file and creates textile using TexGen </a:t>
            </a:r>
            <a:r>
              <a:rPr lang="en-GB" sz="1600" baseline="0" dirty="0" err="1" smtClean="0">
                <a:latin typeface="+mj-lt"/>
              </a:rPr>
              <a:t>COrthogonalTextile</a:t>
            </a:r>
            <a:r>
              <a:rPr lang="en-GB" sz="1600" baseline="0" dirty="0" smtClean="0">
                <a:latin typeface="+mj-lt"/>
              </a:rPr>
              <a:t> class</a:t>
            </a:r>
          </a:p>
          <a:p>
            <a:endParaRPr lang="en-GB" sz="1600" baseline="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Build cell array, specifying warp/weft/binder yarn </a:t>
            </a:r>
            <a:r>
              <a:rPr lang="en-GB" sz="1600" dirty="0" smtClean="0">
                <a:latin typeface="+mj-lt"/>
              </a:rPr>
              <a:t>locations</a:t>
            </a:r>
            <a:endParaRPr lang="en-GB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0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As-woven T-Piece Models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33" y="4408672"/>
            <a:ext cx="4706995" cy="13877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2" y="1548874"/>
            <a:ext cx="4042894" cy="108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79" y="2821503"/>
            <a:ext cx="3774140" cy="13195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35984" y="1390342"/>
            <a:ext cx="3630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Extra information saved from weave pattern ensures: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dirty="0" smtClean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Correct representation of weft yarns crossing from one warp stack to another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dirty="0" smtClean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Correct paths for weft yarns changing vertical position with the cell array</a:t>
            </a:r>
            <a:endParaRPr lang="en-GB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9619" y="1194632"/>
            <a:ext cx="116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Variation I</a:t>
            </a:r>
            <a:endParaRPr lang="en-GB" sz="1600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80951" y="5693270"/>
            <a:ext cx="116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Variation II</a:t>
            </a:r>
            <a:endParaRPr lang="en-GB" sz="1600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7681" y="4328773"/>
            <a:ext cx="1166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Crossover weft yarn</a:t>
            </a:r>
            <a:endParaRPr lang="en-GB" sz="1600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1827681" y="3639845"/>
            <a:ext cx="330870" cy="688930"/>
          </a:xfrm>
          <a:prstGeom prst="straightConnector1">
            <a:avLst/>
          </a:prstGeom>
          <a:solidFill>
            <a:srgbClr val="BBE0E3"/>
          </a:solidFill>
          <a:ln w="15875" cap="flat" cmpd="sng" algn="ctr">
            <a:solidFill>
              <a:srgbClr val="BBE0E3">
                <a:lumMod val="7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2642797" y="3481275"/>
            <a:ext cx="260201" cy="847498"/>
          </a:xfrm>
          <a:prstGeom prst="straightConnector1">
            <a:avLst/>
          </a:prstGeom>
          <a:solidFill>
            <a:srgbClr val="BBE0E3"/>
          </a:solidFill>
          <a:ln w="15875" cap="flat" cmpd="sng" algn="ctr">
            <a:solidFill>
              <a:srgbClr val="BBE0E3">
                <a:lumMod val="7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755638" y="4977904"/>
            <a:ext cx="345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Crossover where vertical position in weft yarns changes not captured in variation II</a:t>
            </a:r>
            <a:endParaRPr lang="en-GB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368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63" y="1148455"/>
            <a:ext cx="2717411" cy="5496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Transformed T-Pieces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594" y="1332622"/>
            <a:ext cx="2531250" cy="15973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594" y="3331798"/>
            <a:ext cx="2531250" cy="13653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7" y="1883012"/>
            <a:ext cx="2545828" cy="48324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2604" y="1148455"/>
            <a:ext cx="4417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Bending </a:t>
            </a:r>
            <a:r>
              <a:rPr lang="en-GB" sz="1600" dirty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of warp yarns </a:t>
            </a:r>
            <a:r>
              <a:rPr lang="en-GB" sz="16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and rotational and translational transformations and are applied to the as-woven models using a Python script.  </a:t>
            </a:r>
            <a:endParaRPr lang="en-GB" sz="1600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76344" y="5008432"/>
            <a:ext cx="13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Variation I</a:t>
            </a:r>
            <a:endParaRPr lang="en-GB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977" y="5193098"/>
            <a:ext cx="13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Variation II</a:t>
            </a:r>
            <a:endParaRPr lang="en-GB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129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0"/>
          <p:cNvSpPr txBox="1"/>
          <p:nvPr/>
        </p:nvSpPr>
        <p:spPr>
          <a:xfrm>
            <a:off x="1673883" y="142392"/>
            <a:ext cx="629768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TexGen</a:t>
            </a:r>
            <a:r>
              <a:rPr lang="en-GB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Geometric Textile Modelling Software</a:t>
            </a:r>
          </a:p>
        </p:txBody>
      </p:sp>
      <p:pic>
        <p:nvPicPr>
          <p:cNvPr id="4" name="Shape 121"/>
          <p:cNvPicPr preferRelativeResize="0"/>
          <p:nvPr/>
        </p:nvPicPr>
        <p:blipFill rotWithShape="1">
          <a:blip r:embed="rId2">
            <a:alphaModFix/>
          </a:blip>
          <a:srcRect l="19701" t="10271" r="22182" b="13372"/>
          <a:stretch/>
        </p:blipFill>
        <p:spPr>
          <a:xfrm>
            <a:off x="8235727" y="5336858"/>
            <a:ext cx="640219" cy="69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826" y="1426891"/>
            <a:ext cx="670543" cy="7110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23"/>
          <p:cNvSpPr/>
          <p:nvPr/>
        </p:nvSpPr>
        <p:spPr>
          <a:xfrm>
            <a:off x="99508" y="1196751"/>
            <a:ext cx="3982253" cy="122300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24"/>
          <p:cNvSpPr/>
          <p:nvPr/>
        </p:nvSpPr>
        <p:spPr>
          <a:xfrm>
            <a:off x="3915932" y="5084055"/>
            <a:ext cx="5040559" cy="129727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25"/>
          <p:cNvSpPr/>
          <p:nvPr/>
        </p:nvSpPr>
        <p:spPr>
          <a:xfrm>
            <a:off x="419020" y="2074909"/>
            <a:ext cx="8219246" cy="3384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26"/>
          <p:cNvSpPr txBox="1"/>
          <p:nvPr/>
        </p:nvSpPr>
        <p:spPr>
          <a:xfrm>
            <a:off x="1147520" y="1196751"/>
            <a:ext cx="188622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 i="0" u="none" strike="noStrike" cap="none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Fibre/Micro-Scale</a:t>
            </a:r>
          </a:p>
        </p:txBody>
      </p:sp>
      <p:sp>
        <p:nvSpPr>
          <p:cNvPr id="10" name="Shape 127"/>
          <p:cNvSpPr txBox="1"/>
          <p:nvPr/>
        </p:nvSpPr>
        <p:spPr>
          <a:xfrm>
            <a:off x="3401767" y="2060848"/>
            <a:ext cx="218045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Unit Cell/Meso-Scale</a:t>
            </a:r>
          </a:p>
        </p:txBody>
      </p:sp>
      <p:sp>
        <p:nvSpPr>
          <p:cNvPr id="11" name="Shape 128"/>
          <p:cNvSpPr txBox="1"/>
          <p:nvPr/>
        </p:nvSpPr>
        <p:spPr>
          <a:xfrm>
            <a:off x="6055955" y="5988801"/>
            <a:ext cx="2592287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Component/Macro-Scale</a:t>
            </a:r>
          </a:p>
        </p:txBody>
      </p:sp>
      <p:sp>
        <p:nvSpPr>
          <p:cNvPr id="12" name="Shape 129"/>
          <p:cNvSpPr/>
          <p:nvPr/>
        </p:nvSpPr>
        <p:spPr>
          <a:xfrm rot="-2700000">
            <a:off x="2267746" y="17829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0"/>
          <p:cNvSpPr/>
          <p:nvPr/>
        </p:nvSpPr>
        <p:spPr>
          <a:xfrm rot="-2700000">
            <a:off x="6145926" y="51191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500" y="2244064"/>
            <a:ext cx="1347869" cy="103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2482" y="4106130"/>
            <a:ext cx="2427989" cy="9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097" y="4141205"/>
            <a:ext cx="1079748" cy="87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7342" y="2586594"/>
            <a:ext cx="971302" cy="8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06162" y="2433451"/>
            <a:ext cx="1152128" cy="129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56057" y="2216024"/>
            <a:ext cx="1257752" cy="12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1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31687" y="4068187"/>
            <a:ext cx="1744479" cy="124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3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21085" y="3859919"/>
            <a:ext cx="1109096" cy="1345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139"/>
          <p:cNvSpPr txBox="1"/>
          <p:nvPr/>
        </p:nvSpPr>
        <p:spPr>
          <a:xfrm>
            <a:off x="497574" y="3291880"/>
            <a:ext cx="215619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textile geometry using TexGen GUI or script</a:t>
            </a:r>
          </a:p>
        </p:txBody>
      </p:sp>
      <p:pic>
        <p:nvPicPr>
          <p:cNvPr id="23" name="Shape 1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19648" y="3815101"/>
            <a:ext cx="137575" cy="25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41"/>
          <p:cNvSpPr txBox="1"/>
          <p:nvPr/>
        </p:nvSpPr>
        <p:spPr>
          <a:xfrm>
            <a:off x="504768" y="5047121"/>
            <a:ext cx="402387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Automatically generate 2D and 2D sheared textiles</a:t>
            </a:r>
          </a:p>
        </p:txBody>
      </p:sp>
      <p:pic>
        <p:nvPicPr>
          <p:cNvPr id="25" name="Shape 1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5400000">
            <a:off x="4497331" y="4496127"/>
            <a:ext cx="133349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14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88911" y="2920918"/>
            <a:ext cx="255587" cy="1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1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56057" y="3961155"/>
            <a:ext cx="133349" cy="255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45"/>
          <p:cNvSpPr txBox="1"/>
          <p:nvPr/>
        </p:nvSpPr>
        <p:spPr>
          <a:xfrm>
            <a:off x="3253671" y="3421248"/>
            <a:ext cx="175249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3D wizard generates idealised 3D textiles</a:t>
            </a:r>
          </a:p>
        </p:txBody>
      </p:sp>
      <p:sp>
        <p:nvSpPr>
          <p:cNvPr id="29" name="Shape 146"/>
          <p:cNvSpPr txBox="1"/>
          <p:nvPr/>
        </p:nvSpPr>
        <p:spPr>
          <a:xfrm>
            <a:off x="6076173" y="3388592"/>
            <a:ext cx="257207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Refinement of orthogonal weave to simulate compaction</a:t>
            </a:r>
          </a:p>
        </p:txBody>
      </p:sp>
      <p:sp>
        <p:nvSpPr>
          <p:cNvPr id="30" name="Shape 147"/>
          <p:cNvSpPr txBox="1"/>
          <p:nvPr/>
        </p:nvSpPr>
        <p:spPr>
          <a:xfrm>
            <a:off x="4931685" y="4940039"/>
            <a:ext cx="371655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mesh and input files for FEA or CFD to                          	          predict material properties</a:t>
            </a:r>
          </a:p>
        </p:txBody>
      </p:sp>
      <p:sp>
        <p:nvSpPr>
          <p:cNvPr id="31" name="Shape 148"/>
          <p:cNvSpPr txBox="1"/>
          <p:nvPr/>
        </p:nvSpPr>
        <p:spPr>
          <a:xfrm>
            <a:off x="964900" y="1484783"/>
            <a:ext cx="333556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Micro-scale FEA simulations or analytical methods determine yarn properties</a:t>
            </a:r>
          </a:p>
        </p:txBody>
      </p:sp>
      <p:sp>
        <p:nvSpPr>
          <p:cNvPr id="32" name="Shape 149"/>
          <p:cNvSpPr txBox="1"/>
          <p:nvPr/>
        </p:nvSpPr>
        <p:spPr>
          <a:xfrm>
            <a:off x="3915932" y="5573107"/>
            <a:ext cx="452456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Composite material properties extracted from meso-scale predictions  are used to model structural components</a:t>
            </a:r>
          </a:p>
        </p:txBody>
      </p:sp>
      <p:pic>
        <p:nvPicPr>
          <p:cNvPr id="33" name="Shape 151" descr="Boeing-787-61373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2097" y="5624116"/>
            <a:ext cx="2520632" cy="97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5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978989" y="1115920"/>
            <a:ext cx="1242147" cy="8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153" descr="Mesh_20MicronScan_3D2"/>
          <p:cNvPicPr preferRelativeResize="0"/>
          <p:nvPr/>
        </p:nvPicPr>
        <p:blipFill rotWithShape="1">
          <a:blip r:embed="rId17">
            <a:alphaModFix/>
          </a:blip>
          <a:srcRect l="19955" t="21524" r="14512" b="8162"/>
          <a:stretch/>
        </p:blipFill>
        <p:spPr>
          <a:xfrm>
            <a:off x="6781803" y="1113829"/>
            <a:ext cx="1160809" cy="875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89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Modelling Deformation in Knitted Fabrics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10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Knitted Textile for use as Fabric Sensor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59" y="2119312"/>
            <a:ext cx="57340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56" y="2119312"/>
            <a:ext cx="3583305" cy="2870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52450" y="1200150"/>
            <a:ext cx="745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Material measurements used to create parameterised model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485778"/>
              </p:ext>
            </p:extLst>
          </p:nvPr>
        </p:nvGraphicFramePr>
        <p:xfrm>
          <a:off x="2155189" y="5384739"/>
          <a:ext cx="3474085" cy="958910"/>
        </p:xfrm>
        <a:graphic>
          <a:graphicData uri="http://schemas.openxmlformats.org/drawingml/2006/table">
            <a:tbl>
              <a:tblPr firstRow="1" firstCol="1" bandRow="1"/>
              <a:tblGrid>
                <a:gridCol w="179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82"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Parameter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Measurement /µm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Radius, r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216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ly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363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sy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1107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Width, sx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406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16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Idealised Model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442085"/>
            <a:ext cx="1314450" cy="2049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74" y="1108710"/>
            <a:ext cx="3190875" cy="5198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49" y="3829050"/>
            <a:ext cx="3990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Model created using actual textile measurements with constant, circular cross-sections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38700" y="5124450"/>
            <a:ext cx="1323975" cy="485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6749" y="5379392"/>
            <a:ext cx="201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Intersections</a:t>
            </a:r>
          </a:p>
        </p:txBody>
      </p:sp>
    </p:spTree>
    <p:extLst>
      <p:ext uri="{BB962C8B-B14F-4D97-AF65-F5344CB8AC3E}">
        <p14:creationId xmlns:p14="http://schemas.microsoft.com/office/powerpoint/2010/main" val="257815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Modification of Cross-Sections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9" y="1260904"/>
            <a:ext cx="1974850" cy="180975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00" y="1260904"/>
            <a:ext cx="1714500" cy="20955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9" y="4079154"/>
            <a:ext cx="1259840" cy="1522730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 rotWithShape="1">
          <a:blip r:embed="rId5"/>
          <a:srcRect l="44870" t="23059" r="29371" b="37266"/>
          <a:stretch/>
        </p:blipFill>
        <p:spPr bwMode="auto">
          <a:xfrm>
            <a:off x="2234024" y="4050579"/>
            <a:ext cx="1259840" cy="15513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6"/>
          <a:srcRect l="44538" t="23058" r="29205" b="37059"/>
          <a:stretch/>
        </p:blipFill>
        <p:spPr bwMode="auto">
          <a:xfrm>
            <a:off x="3822699" y="4061373"/>
            <a:ext cx="1259840" cy="1529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94901" y="1621669"/>
            <a:ext cx="3380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cross-sections defined and assigned to specific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84" y="3340958"/>
            <a:ext cx="3425366" cy="253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Deformation Simulation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10" y="2070579"/>
            <a:ext cx="2405758" cy="1759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56" y="2069347"/>
            <a:ext cx="2461038" cy="171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" y="4182507"/>
            <a:ext cx="2910840" cy="2055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14" y="4182507"/>
            <a:ext cx="3008630" cy="2042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675" y="971550"/>
            <a:ext cx="753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 smtClean="0">
                <a:latin typeface="+mj-lt"/>
              </a:rPr>
              <a:t>TexGen</a:t>
            </a:r>
            <a:r>
              <a:rPr lang="en-GB" sz="2000" dirty="0" smtClean="0">
                <a:latin typeface="+mj-lt"/>
              </a:rPr>
              <a:t> dry fibre export generates conformal mesh and .</a:t>
            </a:r>
            <a:r>
              <a:rPr lang="en-GB" sz="2000" dirty="0" err="1" smtClean="0">
                <a:latin typeface="+mj-lt"/>
              </a:rPr>
              <a:t>inp</a:t>
            </a:r>
            <a:r>
              <a:rPr lang="en-GB" sz="2000" dirty="0" smtClean="0">
                <a:latin typeface="+mj-lt"/>
              </a:rPr>
              <a:t> for ABAQUS/Explicit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Used ABAQUS General Contact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4169" y="3772112"/>
            <a:ext cx="516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Unit cell with periodic boundary conditions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566" y="6274886"/>
            <a:ext cx="5147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3x3 unit cell, unconstrained in x direction</a:t>
            </a:r>
          </a:p>
        </p:txBody>
      </p:sp>
    </p:spTree>
    <p:extLst>
      <p:ext uri="{BB962C8B-B14F-4D97-AF65-F5344CB8AC3E}">
        <p14:creationId xmlns:p14="http://schemas.microsoft.com/office/powerpoint/2010/main" val="16152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47725"/>
            <a:ext cx="4019550" cy="2387600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Modelling Theory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79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9708" y="-14310"/>
            <a:ext cx="5929354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Generating a Textile</a:t>
            </a: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2776811" y="3854598"/>
            <a:ext cx="347072" cy="289227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2040" y="486916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Each step individually using either GUI, Python script or C++ API functions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348880"/>
            <a:ext cx="158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</a:rPr>
              <a:t>Steps combined and performed automatically in 2D and 3D wizards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197595" y="3865631"/>
            <a:ext cx="1347799" cy="811227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3 - Specify domain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03019" y="4779721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97595" y="5135226"/>
            <a:ext cx="1347799" cy="814054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4 - Output data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174" y="2264730"/>
            <a:ext cx="3190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 smtClean="0">
                <a:latin typeface="Calibri" panose="020F0502020204030204" pitchFamily="34" charset="0"/>
              </a:rPr>
              <a:t>Create yarn path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sections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Select interpolation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repeats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fibre properties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45854" y="2763947"/>
            <a:ext cx="1179029" cy="312010"/>
          </a:xfrm>
          <a:prstGeom prst="rightArrow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92730" y="1271931"/>
            <a:ext cx="1347799" cy="761353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1 - Create Textile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98154" y="2136146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  <a:alpha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44223" y="2491653"/>
            <a:ext cx="1844813" cy="921244"/>
          </a:xfrm>
          <a:custGeom>
            <a:avLst/>
            <a:gdLst>
              <a:gd name="connsiteX0" fmla="*/ 0 w 1900230"/>
              <a:gd name="connsiteY0" fmla="*/ 105464 h 1054642"/>
              <a:gd name="connsiteX1" fmla="*/ 30890 w 1900230"/>
              <a:gd name="connsiteY1" fmla="*/ 30890 h 1054642"/>
              <a:gd name="connsiteX2" fmla="*/ 105464 w 1900230"/>
              <a:gd name="connsiteY2" fmla="*/ 0 h 1054642"/>
              <a:gd name="connsiteX3" fmla="*/ 1794766 w 1900230"/>
              <a:gd name="connsiteY3" fmla="*/ 0 h 1054642"/>
              <a:gd name="connsiteX4" fmla="*/ 1869340 w 1900230"/>
              <a:gd name="connsiteY4" fmla="*/ 30890 h 1054642"/>
              <a:gd name="connsiteX5" fmla="*/ 1900230 w 1900230"/>
              <a:gd name="connsiteY5" fmla="*/ 105464 h 1054642"/>
              <a:gd name="connsiteX6" fmla="*/ 1900230 w 1900230"/>
              <a:gd name="connsiteY6" fmla="*/ 949178 h 1054642"/>
              <a:gd name="connsiteX7" fmla="*/ 1869340 w 1900230"/>
              <a:gd name="connsiteY7" fmla="*/ 1023752 h 1054642"/>
              <a:gd name="connsiteX8" fmla="*/ 1794766 w 1900230"/>
              <a:gd name="connsiteY8" fmla="*/ 1054642 h 1054642"/>
              <a:gd name="connsiteX9" fmla="*/ 105464 w 1900230"/>
              <a:gd name="connsiteY9" fmla="*/ 1054642 h 1054642"/>
              <a:gd name="connsiteX10" fmla="*/ 30890 w 1900230"/>
              <a:gd name="connsiteY10" fmla="*/ 1023752 h 1054642"/>
              <a:gd name="connsiteX11" fmla="*/ 0 w 1900230"/>
              <a:gd name="connsiteY11" fmla="*/ 949178 h 1054642"/>
              <a:gd name="connsiteX12" fmla="*/ 0 w 1900230"/>
              <a:gd name="connsiteY12" fmla="*/ 105464 h 105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230" h="1054642">
                <a:moveTo>
                  <a:pt x="0" y="105464"/>
                </a:moveTo>
                <a:cubicBezTo>
                  <a:pt x="0" y="77493"/>
                  <a:pt x="11111" y="50668"/>
                  <a:pt x="30890" y="30890"/>
                </a:cubicBezTo>
                <a:cubicBezTo>
                  <a:pt x="50668" y="11112"/>
                  <a:pt x="77494" y="0"/>
                  <a:pt x="105464" y="0"/>
                </a:cubicBezTo>
                <a:lnTo>
                  <a:pt x="1794766" y="0"/>
                </a:lnTo>
                <a:cubicBezTo>
                  <a:pt x="1822737" y="0"/>
                  <a:pt x="1849562" y="11111"/>
                  <a:pt x="1869340" y="30890"/>
                </a:cubicBezTo>
                <a:cubicBezTo>
                  <a:pt x="1889118" y="50668"/>
                  <a:pt x="1900230" y="77494"/>
                  <a:pt x="1900230" y="105464"/>
                </a:cubicBezTo>
                <a:lnTo>
                  <a:pt x="1900230" y="949178"/>
                </a:lnTo>
                <a:cubicBezTo>
                  <a:pt x="1900230" y="977149"/>
                  <a:pt x="1889119" y="1003974"/>
                  <a:pt x="1869340" y="1023752"/>
                </a:cubicBezTo>
                <a:cubicBezTo>
                  <a:pt x="1849562" y="1043530"/>
                  <a:pt x="1822736" y="1054642"/>
                  <a:pt x="1794766" y="1054642"/>
                </a:cubicBezTo>
                <a:lnTo>
                  <a:pt x="105464" y="1054642"/>
                </a:lnTo>
                <a:cubicBezTo>
                  <a:pt x="77493" y="1054642"/>
                  <a:pt x="50668" y="1043531"/>
                  <a:pt x="30890" y="1023752"/>
                </a:cubicBezTo>
                <a:cubicBezTo>
                  <a:pt x="11112" y="1003974"/>
                  <a:pt x="0" y="977148"/>
                  <a:pt x="0" y="949178"/>
                </a:cubicBezTo>
                <a:lnTo>
                  <a:pt x="0" y="10546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79" tIns="103279" rIns="103279" bIns="103279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2 - Add yarns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698154" y="3515759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6" name="Left Bracket 15"/>
          <p:cNvSpPr/>
          <p:nvPr/>
        </p:nvSpPr>
        <p:spPr bwMode="auto">
          <a:xfrm>
            <a:off x="1835696" y="1196752"/>
            <a:ext cx="360040" cy="3528392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1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Specification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69144" y="1025773"/>
            <a:ext cx="2692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MoveNo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2378" y="1045630"/>
            <a:ext cx="3289942" cy="157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326" y="3062376"/>
            <a:ext cx="803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pic>
        <p:nvPicPr>
          <p:cNvPr id="6" name="Picture 5" descr="Bezi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1412" y="3547365"/>
            <a:ext cx="4176464" cy="1243838"/>
          </a:xfrm>
          <a:prstGeom prst="rect">
            <a:avLst/>
          </a:prstGeom>
        </p:spPr>
      </p:pic>
      <p:pic>
        <p:nvPicPr>
          <p:cNvPr id="7" name="Picture 6" descr="BezierPeriodi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1412" y="5046156"/>
            <a:ext cx="4176464" cy="1248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5602" y="5347439"/>
            <a:ext cx="345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Periodic </a:t>
            </a:r>
            <a:r>
              <a:rPr lang="en-GB" dirty="0" smtClean="0">
                <a:latin typeface="Calibri" panose="020F0502020204030204" pitchFamily="34" charset="0"/>
              </a:rPr>
              <a:t>to </a:t>
            </a:r>
            <a:r>
              <a:rPr lang="en-GB" dirty="0">
                <a:latin typeface="Calibri" panose="020F0502020204030204" pitchFamily="34" charset="0"/>
              </a:rPr>
              <a:t>maintain continuity across yarn repeats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97602" y="3570687"/>
            <a:ext cx="3035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Bezier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Natural cubic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Linear spline</a:t>
            </a:r>
          </a:p>
        </p:txBody>
      </p:sp>
    </p:spTree>
    <p:extLst>
      <p:ext uri="{BB962C8B-B14F-4D97-AF65-F5344CB8AC3E}">
        <p14:creationId xmlns:p14="http://schemas.microsoft.com/office/powerpoint/2010/main" val="31243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- Interpolation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175" y="952500"/>
            <a:ext cx="8039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 cross-sections are specified as 2D sections perpendicular to the yarn tangent</a:t>
            </a:r>
          </a:p>
          <a:p>
            <a:endParaRPr lang="en-GB" sz="28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By default the cross-section is constant along the length of the yarn or an interpolation method can be chosen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7175" y="399657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Modeller -&gt; Assign Section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Select interpolation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Constant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nodes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positions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02" y="3996571"/>
            <a:ext cx="2038073" cy="1856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30" y="3996570"/>
            <a:ext cx="2038073" cy="18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Section Specification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923925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Cross-sections are specified at the locations given by the section interpolation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96" y="1746649"/>
            <a:ext cx="1780980" cy="2186407"/>
          </a:xfrm>
          <a:prstGeom prst="rect">
            <a:avLst/>
          </a:prstGeom>
        </p:spPr>
      </p:pic>
      <p:pic>
        <p:nvPicPr>
          <p:cNvPr id="6" name="Picture 5" descr="PowerEllips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5756" y="1754922"/>
            <a:ext cx="1758843" cy="2178134"/>
          </a:xfrm>
          <a:prstGeom prst="rect">
            <a:avLst/>
          </a:prstGeom>
        </p:spPr>
      </p:pic>
      <p:pic>
        <p:nvPicPr>
          <p:cNvPr id="7" name="Picture 6" descr="Hybri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6497" y="4147975"/>
            <a:ext cx="1780980" cy="2206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6" y="4147977"/>
            <a:ext cx="1795467" cy="2179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124" y="1746649"/>
            <a:ext cx="42300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Available cross-sections: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Lenticular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Power 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Hybrid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Rectangle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 rather than power ellipse with power = 0 to generate uniform section meshes</a:t>
            </a:r>
            <a:endParaRPr lang="en-GB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Polygon </a:t>
            </a:r>
            <a:endParaRPr lang="en-GB" dirty="0" smtClean="0">
              <a:latin typeface="Calibri" panose="020F0502020204030204" pitchFamily="34" charset="0"/>
            </a:endParaRP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Only </a:t>
            </a:r>
            <a:r>
              <a:rPr lang="en-GB" dirty="0">
                <a:latin typeface="Calibri" panose="020F0502020204030204" pitchFamily="34" charset="0"/>
              </a:rPr>
              <a:t>by </a:t>
            </a:r>
            <a:r>
              <a:rPr lang="en-GB" dirty="0" smtClean="0">
                <a:latin typeface="Calibri" panose="020F0502020204030204" pitchFamily="34" charset="0"/>
              </a:rPr>
              <a:t>scripting</a:t>
            </a: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err="1" smtClean="0">
              <a:latin typeface="Calibri" panose="020F0502020204030204" pitchFamily="34" charset="0"/>
            </a:endParaRPr>
          </a:p>
        </p:txBody>
      </p:sp>
      <p:pic>
        <p:nvPicPr>
          <p:cNvPr id="12" name="Picture 11" descr="SolidCrossSectio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302" y="4991753"/>
            <a:ext cx="384773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Webpage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59" y="1454082"/>
            <a:ext cx="6259116" cy="5007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225" y="868788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www.texgen.sourceforge.net</a:t>
            </a:r>
          </a:p>
        </p:txBody>
      </p:sp>
    </p:spTree>
    <p:extLst>
      <p:ext uri="{BB962C8B-B14F-4D97-AF65-F5344CB8AC3E}">
        <p14:creationId xmlns:p14="http://schemas.microsoft.com/office/powerpoint/2010/main" val="114355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Ellipse Cross-Section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GB" dirty="0" smtClean="0"/>
                  <a:t>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GB" b="0" dirty="0" smtClean="0">
                  <a:ea typeface="Cambria Math" panose="02040503050406030204" pitchFamily="18" charset="0"/>
                </a:endParaRPr>
              </a:p>
              <a:p>
                <a:endParaRPr lang="en-GB" b="0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 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≤0.5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0.5≤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≤1</m:t>
                            </m:r>
                          </m:e>
                        </m:eqArr>
                      </m:e>
                    </m:d>
                  </m:oMath>
                </a14:m>
                <a:r>
                  <a:rPr lang="en-GB" dirty="0" smtClean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  <a:blipFill rotWithShape="0">
                <a:blip r:embed="rId2"/>
                <a:stretch>
                  <a:fillRect t="-3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3924" y="1295400"/>
            <a:ext cx="650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Specialisation of the </a:t>
            </a:r>
            <a:r>
              <a:rPr lang="en-GB" sz="2400" dirty="0" err="1" smtClean="0">
                <a:latin typeface="+mj-lt"/>
              </a:rPr>
              <a:t>Superellipse</a:t>
            </a:r>
            <a:r>
              <a:rPr lang="en-GB" sz="2400" dirty="0" smtClean="0">
                <a:latin typeface="+mj-lt"/>
              </a:rPr>
              <a:t> discovered by Gabriel Lame</a:t>
            </a:r>
            <a:r>
              <a:rPr lang="en-GB" sz="2400" baseline="30000" dirty="0" smtClean="0">
                <a:latin typeface="+mj-lt"/>
              </a:rPr>
              <a:t>*</a:t>
            </a:r>
            <a:endParaRPr lang="en-GB" sz="24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100" y="6023471"/>
            <a:ext cx="6115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aseline="30000" dirty="0" smtClean="0">
                <a:latin typeface="Arial" panose="020B0604020202020204" pitchFamily="34" charset="0"/>
              </a:rPr>
              <a:t>*</a:t>
            </a:r>
            <a:r>
              <a:rPr lang="en-GB" sz="1200" dirty="0" smtClean="0">
                <a:latin typeface="Arial" panose="020B0604020202020204" pitchFamily="34" charset="0"/>
              </a:rPr>
              <a:t>M</a:t>
            </a:r>
            <a:r>
              <a:rPr lang="en-GB" sz="1200" dirty="0">
                <a:latin typeface="Arial" panose="020B0604020202020204" pitchFamily="34" charset="0"/>
              </a:rPr>
              <a:t>. Gardner, </a:t>
            </a:r>
            <a:r>
              <a:rPr lang="en-GB" sz="1200" dirty="0" err="1">
                <a:latin typeface="Arial" panose="020B0604020202020204" pitchFamily="34" charset="0"/>
              </a:rPr>
              <a:t>editor.Mathmatical</a:t>
            </a:r>
            <a:r>
              <a:rPr lang="en-GB" sz="1200" dirty="0">
                <a:latin typeface="Arial" panose="020B0604020202020204" pitchFamily="34" charset="0"/>
              </a:rPr>
              <a:t> Carnival. Vintage, 1977</a:t>
            </a:r>
            <a:endParaRPr lang="en-GB" sz="1200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8212" y="2563348"/>
            <a:ext cx="42386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48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" y="4281008"/>
            <a:ext cx="3733799" cy="2740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87" y="4490558"/>
            <a:ext cx="3743325" cy="2747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7" y="2397741"/>
            <a:ext cx="3686175" cy="2705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Yarns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61949" y="1000125"/>
            <a:ext cx="8353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yarn path using specified interpolation function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set of slave nodes along the interpolated path at the specified resolution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cross-sections for each slave node, interpolating between specified cross-sections where necessary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surface by joining points on adjacent cross-section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1949" y="3598720"/>
            <a:ext cx="3895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dirty="0" err="1" smtClean="0">
                <a:latin typeface="Calibri" panose="020F0502020204030204" pitchFamily="34" charset="0"/>
              </a:rPr>
              <a:t>Yarn.SetResolution</a:t>
            </a:r>
            <a:r>
              <a:rPr lang="en-GB" sz="2000" dirty="0" smtClean="0">
                <a:latin typeface="Calibri" panose="020F0502020204030204" pitchFamily="34" charset="0"/>
              </a:rPr>
              <a:t> function assigns number of </a:t>
            </a: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section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points and, optionally, number of slave nodes</a:t>
            </a:r>
            <a:endParaRPr lang="en-GB" sz="20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0750" y="4106551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(20)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29375" y="5976645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5000" y="5864340"/>
            <a:ext cx="283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(40,20)</a:t>
            </a:r>
          </a:p>
        </p:txBody>
      </p:sp>
    </p:spTree>
    <p:extLst>
      <p:ext uri="{BB962C8B-B14F-4D97-AF65-F5344CB8AC3E}">
        <p14:creationId xmlns:p14="http://schemas.microsoft.com/office/powerpoint/2010/main" val="399049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 and Domain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24764"/>
            <a:ext cx="3150270" cy="1417621"/>
          </a:xfrm>
          <a:prstGeom prst="rect">
            <a:avLst/>
          </a:prstGeom>
        </p:spPr>
      </p:pic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3044" y="2219504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879" y="5218226"/>
            <a:ext cx="7477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Typically, but not always, the unit cell</a:t>
            </a:r>
          </a:p>
        </p:txBody>
      </p:sp>
    </p:spTree>
    <p:extLst>
      <p:ext uri="{BB962C8B-B14F-4D97-AF65-F5344CB8AC3E}">
        <p14:creationId xmlns:p14="http://schemas.microsoft.com/office/powerpoint/2010/main" val="8640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0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98" y="2294201"/>
            <a:ext cx="4019550" cy="238760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TexGen</a:t>
            </a:r>
            <a:r>
              <a:rPr lang="en-GB" dirty="0" smtClean="0"/>
              <a:t> as a Pre-processor for Generating Textile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9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for finite element elastic analysis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63996924"/>
              </p:ext>
            </p:extLst>
          </p:nvPr>
        </p:nvGraphicFramePr>
        <p:xfrm>
          <a:off x="1052513" y="1397000"/>
          <a:ext cx="7038975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18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19100" indent="-419100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GB" kern="0" dirty="0">
                <a:solidFill>
                  <a:srgbClr val="FFFFFF"/>
                </a:solidFill>
                <a:ea typeface="ＭＳ Ｐゴシック" pitchFamily="18" charset="-128"/>
              </a:rPr>
              <a:t>Material continuum assumption</a:t>
            </a:r>
          </a:p>
        </p:txBody>
      </p:sp>
      <p:grpSp>
        <p:nvGrpSpPr>
          <p:cNvPr id="3" name="Group 12"/>
          <p:cNvGrpSpPr>
            <a:grpSpLocks noChangeAspect="1"/>
          </p:cNvGrpSpPr>
          <p:nvPr/>
        </p:nvGrpSpPr>
        <p:grpSpPr>
          <a:xfrm>
            <a:off x="3784600" y="2324100"/>
            <a:ext cx="3435274" cy="2332464"/>
            <a:chOff x="4289425" y="3598863"/>
            <a:chExt cx="2106613" cy="1430337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4310063" y="3598863"/>
              <a:ext cx="2085975" cy="1073150"/>
            </a:xfrm>
            <a:prstGeom prst="rect">
              <a:avLst/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PerspectiveFront">
                <a:rot lat="1500000" lon="1500000" rev="0"/>
              </a:camera>
              <a:lightRig rig="legacyFlat2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 baseline="-2500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endParaRPr>
            </a:p>
          </p:txBody>
        </p:sp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4289425" y="4210042"/>
              <a:ext cx="184150" cy="585787"/>
              <a:chOff x="6716" y="6650"/>
              <a:chExt cx="288" cy="922"/>
            </a:xfrm>
          </p:grpSpPr>
          <p:sp>
            <p:nvSpPr>
              <p:cNvPr id="12" name="AutoShape 4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3" name="AutoShape 5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4657725" y="4322763"/>
              <a:ext cx="184150" cy="585787"/>
              <a:chOff x="6716" y="6650"/>
              <a:chExt cx="288" cy="922"/>
            </a:xfrm>
          </p:grpSpPr>
          <p:sp>
            <p:nvSpPr>
              <p:cNvPr id="10" name="AutoShape 7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1" name="AutoShape 8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5064125" y="4444993"/>
              <a:ext cx="184150" cy="584199"/>
              <a:chOff x="6716" y="6650"/>
              <a:chExt cx="288" cy="922"/>
            </a:xfrm>
          </p:grpSpPr>
          <p:sp>
            <p:nvSpPr>
              <p:cNvPr id="8" name="AutoShape 10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9" name="AutoShape 11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</p:grpSp>
      <p:sp>
        <p:nvSpPr>
          <p:cNvPr id="14" name="Content Placeholder 3"/>
          <p:cNvSpPr txBox="1">
            <a:spLocks/>
          </p:cNvSpPr>
          <p:nvPr/>
        </p:nvSpPr>
        <p:spPr>
          <a:xfrm>
            <a:off x="428624" y="1268413"/>
            <a:ext cx="8085455" cy="4392612"/>
          </a:xfrm>
          <a:prstGeom prst="rect">
            <a:avLst/>
          </a:prstGeom>
        </p:spPr>
        <p:txBody>
          <a:bodyPr/>
          <a:lstStyle/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Displacement field under overall macroscopic strains: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direct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shear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approach: equivalent continuum, tie to 6 “driver points”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Recover relationship between stresses and strains (elastic props)</a:t>
            </a:r>
          </a:p>
        </p:txBody>
      </p:sp>
    </p:spTree>
    <p:extLst>
      <p:ext uri="{BB962C8B-B14F-4D97-AF65-F5344CB8AC3E}">
        <p14:creationId xmlns:p14="http://schemas.microsoft.com/office/powerpoint/2010/main" val="88126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41312" y="1272063"/>
            <a:ext cx="82581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 of Li and </a:t>
            </a:r>
            <a:r>
              <a:rPr lang="en-GB" dirty="0" err="1">
                <a:solidFill>
                  <a:srgbClr val="4D3A31"/>
                </a:solidFill>
                <a:ea typeface="ＭＳ Ｐゴシック" pitchFamily="18" charset="-128"/>
              </a:rPr>
              <a:t>Wongsto</a:t>
            </a: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Full 3D boundary conditions: infinitely repeating 3D continuum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Not true for tests!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sz="2000" kern="0" dirty="0" smtClean="0">
              <a:solidFill>
                <a:srgbClr val="003366"/>
              </a:solidFill>
              <a:ea typeface="ＭＳ Ｐゴシック" pitchFamily="18" charset="-128"/>
            </a:endParaRPr>
          </a:p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kern="0" dirty="0" smtClean="0">
              <a:solidFill>
                <a:srgbClr val="003366"/>
              </a:solidFill>
              <a:ea typeface="ＭＳ Ｐゴシック" pitchFamily="18" charset="-128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rot="16200000" flipH="1">
            <a:off x="2622550" y="4362450"/>
            <a:ext cx="2882900" cy="25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 flipH="1">
            <a:off x="2352597" y="3711496"/>
            <a:ext cx="2286001" cy="24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5207220" y="3873283"/>
            <a:ext cx="2577664" cy="342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5143500" y="2819400"/>
            <a:ext cx="762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9700" y="2755900"/>
            <a:ext cx="2708472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52800" y="2692400"/>
            <a:ext cx="584200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390900" y="2449435"/>
            <a:ext cx="2159000" cy="24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24500" y="2438400"/>
            <a:ext cx="116840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03700" y="5334000"/>
            <a:ext cx="2133600" cy="59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3429000" y="5156200"/>
            <a:ext cx="9906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33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8622" y="1224438"/>
            <a:ext cx="84486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Also tried “untying” the through-thickness constraints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Represents repeating units only in-plane, free surfaces top and bottom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Differences in results actually insignificant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9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of yarn component properties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10784" y="1119658"/>
            <a:ext cx="8258175" cy="45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properties (HTS40 F13)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96696" y="2492896"/>
            <a:ext cx="8258175" cy="618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Input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yarn material properties: 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7micron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at 76% vol. </a:t>
            </a:r>
            <a:br>
              <a:rPr lang="en-GB" dirty="0">
                <a:solidFill>
                  <a:srgbClr val="4D3A31"/>
                </a:solidFill>
                <a:ea typeface="ＭＳ Ｐゴシック" pitchFamily="18" charset="-128"/>
              </a:rPr>
            </a:b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		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	UD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hexagonal packing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10784" y="3111842"/>
          <a:ext cx="4855464" cy="990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39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32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23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31</a:t>
                      </a:r>
                      <a:endParaRPr lang="en-GB" sz="16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183.1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0.43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3.37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10784" y="1348265"/>
          <a:ext cx="6766506" cy="1054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5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5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55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6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en-GB" sz="1400" kern="1200" baseline="-2500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ν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Fibre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238.6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0.20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Resin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3.1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0.35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r="-1231"/>
          <a:stretch/>
        </p:blipFill>
        <p:spPr>
          <a:xfrm>
            <a:off x="683568" y="3982635"/>
            <a:ext cx="5256584" cy="26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 </a:t>
            </a:r>
            <a:r>
              <a:rPr lang="en-GB" dirty="0" err="1" smtClean="0"/>
              <a:t>TexGen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5" y="1586186"/>
            <a:ext cx="4867276" cy="3893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9736" y="913231"/>
            <a:ext cx="566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https://sourceforge.net/projects/texgen/</a:t>
            </a:r>
            <a:endParaRPr lang="en-GB" sz="2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4" y="5819775"/>
            <a:ext cx="708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 the Files tab to access different versions and installation files with and without bundled Python </a:t>
            </a:r>
          </a:p>
        </p:txBody>
      </p:sp>
    </p:spTree>
    <p:extLst>
      <p:ext uri="{BB962C8B-B14F-4D97-AF65-F5344CB8AC3E}">
        <p14:creationId xmlns:p14="http://schemas.microsoft.com/office/powerpoint/2010/main" val="14501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 prediction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79512" y="3965670"/>
          <a:ext cx="3888431" cy="94867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860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592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Mesh size</a:t>
                      </a:r>
                      <a:endParaRPr lang="en-GB" sz="12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21</a:t>
                      </a:r>
                    </a:p>
                    <a:p>
                      <a:endParaRPr lang="en-GB" sz="1600" baseline="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06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40-50-30</a:t>
                      </a:r>
                      <a:endParaRPr lang="en-GB" sz="11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64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0.03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b="0" dirty="0" smtClean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3.06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6" y="1108141"/>
            <a:ext cx="4331665" cy="2650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0072" y="1128741"/>
            <a:ext cx="33843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1: export ABAQUS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inp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2: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lauch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ABAQUS Solver with command line: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ABAQUS job=Filename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3: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extract material properties  from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odb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Use the dataHandling.py and effectiveMatPropRVE.py files supplied with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TexGen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to calculate the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material properties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  <a:hlinkClick r:id="rId3"/>
              </a:rPr>
              <a:t>http://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  <a:hlinkClick r:id="rId3"/>
              </a:rPr>
              <a:t>texgen.sourceforge.net/index.php/Extraction_of_Material_Properties_using_Voxel_Meshing_and_Abaqus</a:t>
            </a:r>
            <a:endParaRPr lang="en-GB" sz="2400" baseline="-25000" dirty="0" smtClean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 </a:t>
            </a: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5085184"/>
            <a:ext cx="1728192" cy="617007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9832" y="5085184"/>
            <a:ext cx="952240" cy="630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023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02BFB-21B7-4E65-9DFB-D7DD7C39F1A3}" type="slidenum">
              <a:rPr lang="zh-CN" altLang="en-GB">
                <a:solidFill>
                  <a:srgbClr val="808080"/>
                </a:solidFill>
              </a:rPr>
              <a:pPr/>
              <a:t>81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0825" y="1628775"/>
            <a:ext cx="8569325" cy="4679950"/>
          </a:xfrm>
          <a:noFill/>
        </p:spPr>
        <p:txBody>
          <a:bodyPr/>
          <a:lstStyle/>
          <a:p>
            <a:pPr algn="l"/>
            <a: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  <a:t/>
            </a:r>
            <a:b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</a:br>
            <a: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  <a:t>     </a:t>
            </a:r>
            <a:r>
              <a:rPr lang="en-GB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   </a:t>
            </a:r>
            <a:br>
              <a:rPr lang="en-GB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Tutorial - </a:t>
            </a: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Flow simulation using </a:t>
            </a:r>
            <a:r>
              <a:rPr lang="en-GB" altLang="zh-CN" sz="2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TexGen</a:t>
            </a: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 and CFX </a:t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endParaRPr lang="en-GB" altLang="zh-CN" sz="1800" dirty="0">
              <a:solidFill>
                <a:schemeClr val="tx1"/>
              </a:solidFill>
              <a:ea typeface="SimSun" pitchFamily="2" charset="-122"/>
            </a:endParaRPr>
          </a:p>
        </p:txBody>
      </p:sp>
      <p:sp>
        <p:nvSpPr>
          <p:cNvPr id="454662" name="Text Box 6"/>
          <p:cNvSpPr txBox="1">
            <a:spLocks noChangeArrowheads="1"/>
          </p:cNvSpPr>
          <p:nvPr/>
        </p:nvSpPr>
        <p:spPr bwMode="auto">
          <a:xfrm>
            <a:off x="8316913" y="6308725"/>
            <a:ext cx="6111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zh-CN" sz="1400" i="1" baseline="-25000">
                <a:solidFill>
                  <a:srgbClr val="FFFFFF"/>
                </a:solidFill>
                <a:latin typeface="Times" pitchFamily="18" charset="0"/>
                <a:ea typeface="SimSun" pitchFamily="2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4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D5DA-2B8A-45F6-BCE4-3689E53B9B62}" type="slidenum">
              <a:rPr lang="zh-CN" altLang="en-GB">
                <a:solidFill>
                  <a:srgbClr val="808080"/>
                </a:solidFill>
              </a:rPr>
              <a:pPr/>
              <a:t>82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6709" name="Rectangle 4"/>
          <p:cNvSpPr>
            <a:spLocks noChangeArrowheads="1"/>
          </p:cNvSpPr>
          <p:nvPr/>
        </p:nvSpPr>
        <p:spPr bwMode="auto">
          <a:xfrm>
            <a:off x="193675" y="1030226"/>
            <a:ext cx="8680450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Exporting volume mesh from </a:t>
            </a:r>
            <a:r>
              <a:rPr lang="en-US" altLang="zh-CN" sz="2000" b="1" baseline="-25000" dirty="0" err="1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TexGen</a:t>
            </a:r>
            <a:endParaRPr lang="en-US" altLang="zh-CN" sz="2000" b="1" baseline="-25000" dirty="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Open a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model ready in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window. Click “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Export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Volume 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…”, a dialog window appears as  below. Once the parameters are set and click ok,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a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volume mesh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file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is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created, either in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vtk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or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inp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format.</a:t>
            </a: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456711" name="Text Box 7"/>
          <p:cNvSpPr txBox="1">
            <a:spLocks noChangeArrowheads="1"/>
          </p:cNvSpPr>
          <p:nvPr/>
        </p:nvSpPr>
        <p:spPr bwMode="auto">
          <a:xfrm>
            <a:off x="3805238" y="2392363"/>
            <a:ext cx="5068887" cy="50955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1.a This controls the number of element nodes. Linear results in 4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 while Quadratic results in 10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tetrahedrons. </a:t>
            </a:r>
          </a:p>
        </p:txBody>
      </p:sp>
      <p:sp>
        <p:nvSpPr>
          <p:cNvPr id="456712" name="Text Box 8"/>
          <p:cNvSpPr txBox="1">
            <a:spLocks noChangeArrowheads="1"/>
          </p:cNvSpPr>
          <p:nvPr/>
        </p:nvSpPr>
        <p:spPr bwMode="auto">
          <a:xfrm>
            <a:off x="3803650" y="2991893"/>
            <a:ext cx="5068887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1.b Option for Quadratic meshing only. </a:t>
            </a:r>
          </a:p>
        </p:txBody>
      </p:sp>
      <p:sp>
        <p:nvSpPr>
          <p:cNvPr id="456715" name="Text Box 11"/>
          <p:cNvSpPr txBox="1">
            <a:spLocks noChangeArrowheads="1"/>
          </p:cNvSpPr>
          <p:nvPr/>
        </p:nvSpPr>
        <p:spPr bwMode="auto">
          <a:xfrm>
            <a:off x="3803650" y="3630550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1.c Create the matching meshes on opposite faces to ensure periodic interface.</a:t>
            </a:r>
          </a:p>
        </p:txBody>
      </p:sp>
      <p:sp>
        <p:nvSpPr>
          <p:cNvPr id="456717" name="Text Box 13"/>
          <p:cNvSpPr txBox="1">
            <a:spLocks noChangeArrowheads="1"/>
          </p:cNvSpPr>
          <p:nvPr/>
        </p:nvSpPr>
        <p:spPr bwMode="auto">
          <a:xfrm>
            <a:off x="3803649" y="5733195"/>
            <a:ext cx="5068888" cy="60213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1.f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Any gap between yarns smaller than this tolerance will be merged to avoid bad quality elements.</a:t>
            </a:r>
          </a:p>
        </p:txBody>
      </p:sp>
      <p:sp>
        <p:nvSpPr>
          <p:cNvPr id="456719" name="Text Box 15"/>
          <p:cNvSpPr txBox="1">
            <a:spLocks noChangeArrowheads="1"/>
          </p:cNvSpPr>
          <p:nvPr/>
        </p:nvSpPr>
        <p:spPr bwMode="auto">
          <a:xfrm>
            <a:off x="3803649" y="503992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1.e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Controls the mesh density and it approximates the edge length of elements.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77" y="2283763"/>
            <a:ext cx="2076450" cy="4171950"/>
          </a:xfrm>
          <a:prstGeom prst="rect">
            <a:avLst/>
          </a:prstGeom>
        </p:spPr>
      </p:pic>
      <p:sp>
        <p:nvSpPr>
          <p:cNvPr id="456713" name="Line 9"/>
          <p:cNvSpPr>
            <a:spLocks noChangeShapeType="1"/>
          </p:cNvSpPr>
          <p:nvPr/>
        </p:nvSpPr>
        <p:spPr bwMode="auto">
          <a:xfrm flipV="1">
            <a:off x="2267744" y="2636912"/>
            <a:ext cx="1497806" cy="23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4" name="Line 10"/>
          <p:cNvSpPr>
            <a:spLocks noChangeShapeType="1"/>
          </p:cNvSpPr>
          <p:nvPr/>
        </p:nvSpPr>
        <p:spPr bwMode="auto">
          <a:xfrm flipV="1">
            <a:off x="2265876" y="3212976"/>
            <a:ext cx="146157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6" name="Line 12"/>
          <p:cNvSpPr>
            <a:spLocks noChangeShapeType="1"/>
          </p:cNvSpPr>
          <p:nvPr/>
        </p:nvSpPr>
        <p:spPr bwMode="auto">
          <a:xfrm>
            <a:off x="2267745" y="3530056"/>
            <a:ext cx="1459705" cy="3309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8" name="Line 14"/>
          <p:cNvSpPr>
            <a:spLocks noChangeShapeType="1"/>
          </p:cNvSpPr>
          <p:nvPr/>
        </p:nvSpPr>
        <p:spPr bwMode="auto">
          <a:xfrm>
            <a:off x="2299448" y="5775029"/>
            <a:ext cx="1385410" cy="3245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20" name="Line 16"/>
          <p:cNvSpPr>
            <a:spLocks noChangeShapeType="1"/>
          </p:cNvSpPr>
          <p:nvPr/>
        </p:nvSpPr>
        <p:spPr bwMode="auto">
          <a:xfrm flipV="1">
            <a:off x="2411760" y="5260667"/>
            <a:ext cx="1315690" cy="1582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803650" y="433523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1.d </a:t>
            </a: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Sets up periodic boundary conditions.  Select None.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2377745" y="4317362"/>
            <a:ext cx="1349706" cy="30871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2085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9" y="2551113"/>
            <a:ext cx="6096000" cy="4133850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2A16-FA4E-4985-A6BA-2A3B2BA357D6}" type="slidenum">
              <a:rPr lang="zh-CN" altLang="en-GB">
                <a:solidFill>
                  <a:srgbClr val="808080"/>
                </a:solidFill>
              </a:rPr>
              <a:pPr/>
              <a:t>83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2420" name="Rectangle 4"/>
          <p:cNvSpPr>
            <a:spLocks noChangeArrowheads="1"/>
          </p:cNvSpPr>
          <p:nvPr/>
        </p:nvSpPr>
        <p:spPr bwMode="auto">
          <a:xfrm>
            <a:off x="193675" y="1124744"/>
            <a:ext cx="8680450" cy="18430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2. Importing volume mesh to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Launch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ANSYS CFX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CFX Pre </a:t>
            </a:r>
            <a:r>
              <a:rPr lang="en-GB" sz="2000" u="sng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13.0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and then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New Case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choose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General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as Simulation Type and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OK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 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Import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an Import Mesh window comes up. After the steps 2.a-d,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Open.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The mesh is now imported.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2422" name="Text Box 6"/>
          <p:cNvSpPr txBox="1">
            <a:spLocks noChangeArrowheads="1"/>
          </p:cNvSpPr>
          <p:nvPr/>
        </p:nvSpPr>
        <p:spPr bwMode="auto">
          <a:xfrm>
            <a:off x="3689350" y="4735513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2.a Go to the folder where the volume mesh .vtu file is allocated</a:t>
            </a:r>
          </a:p>
        </p:txBody>
      </p:sp>
      <p:sp>
        <p:nvSpPr>
          <p:cNvPr id="572423" name="Text Box 7"/>
          <p:cNvSpPr txBox="1">
            <a:spLocks noChangeArrowheads="1"/>
          </p:cNvSpPr>
          <p:nvPr/>
        </p:nvSpPr>
        <p:spPr bwMode="auto">
          <a:xfrm>
            <a:off x="3689350" y="5580063"/>
            <a:ext cx="5068888" cy="4238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2.b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User Import (*)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in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Files of type</a:t>
            </a:r>
          </a:p>
        </p:txBody>
      </p:sp>
      <p:sp>
        <p:nvSpPr>
          <p:cNvPr id="572424" name="Line 8"/>
          <p:cNvSpPr>
            <a:spLocks noChangeShapeType="1"/>
          </p:cNvSpPr>
          <p:nvPr/>
        </p:nvSpPr>
        <p:spPr bwMode="auto">
          <a:xfrm>
            <a:off x="2651125" y="4811713"/>
            <a:ext cx="960438" cy="230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5" name="Line 9"/>
          <p:cNvSpPr>
            <a:spLocks noChangeShapeType="1"/>
          </p:cNvSpPr>
          <p:nvPr/>
        </p:nvSpPr>
        <p:spPr bwMode="auto">
          <a:xfrm flipV="1">
            <a:off x="2306638" y="5772150"/>
            <a:ext cx="1228725" cy="614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6" name="Text Box 10"/>
          <p:cNvSpPr txBox="1">
            <a:spLocks noChangeArrowheads="1"/>
          </p:cNvSpPr>
          <p:nvPr/>
        </p:nvSpPr>
        <p:spPr bwMode="auto">
          <a:xfrm>
            <a:off x="67230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mm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mesh unit</a:t>
            </a:r>
          </a:p>
        </p:txBody>
      </p:sp>
      <p:sp>
        <p:nvSpPr>
          <p:cNvPr id="572427" name="Line 11"/>
          <p:cNvSpPr>
            <a:spLocks noChangeShapeType="1"/>
          </p:cNvSpPr>
          <p:nvPr/>
        </p:nvSpPr>
        <p:spPr bwMode="auto">
          <a:xfrm flipV="1">
            <a:off x="5916613" y="3160713"/>
            <a:ext cx="6905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8" name="Line 12"/>
          <p:cNvSpPr>
            <a:spLocks noChangeShapeType="1"/>
          </p:cNvSpPr>
          <p:nvPr/>
        </p:nvSpPr>
        <p:spPr bwMode="auto">
          <a:xfrm>
            <a:off x="5570538" y="3890963"/>
            <a:ext cx="960437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9" name="Text Box 13"/>
          <p:cNvSpPr txBox="1">
            <a:spLocks noChangeArrowheads="1"/>
          </p:cNvSpPr>
          <p:nvPr/>
        </p:nvSpPr>
        <p:spPr bwMode="auto">
          <a:xfrm>
            <a:off x="6761163" y="3544888"/>
            <a:ext cx="2227262" cy="103663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2.d 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If importing .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vtk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 file choose CFXImportVTK.exe which is available on 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Sourceforge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27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A131-E6FD-4F25-8223-D39F2F96E6D2}" type="slidenum">
              <a:rPr lang="zh-CN" altLang="en-GB">
                <a:solidFill>
                  <a:srgbClr val="808080"/>
                </a:solidFill>
              </a:rPr>
              <a:pPr/>
              <a:t>84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190635" y="908720"/>
            <a:ext cx="8950325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3. Editing mesh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organise the domain surfaces mesh into 6 separate regions which will be used for defining boundary conditions. 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3446" name="Picture 6" descr="CFX region ed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984375"/>
            <a:ext cx="5970587" cy="48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47" name="Text Box 7"/>
          <p:cNvSpPr txBox="1">
            <a:spLocks noChangeArrowheads="1"/>
          </p:cNvSpPr>
          <p:nvPr/>
        </p:nvSpPr>
        <p:spPr bwMode="auto">
          <a:xfrm>
            <a:off x="577850" y="35052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Select the domain region to edit</a:t>
            </a:r>
          </a:p>
        </p:txBody>
      </p:sp>
      <p:sp>
        <p:nvSpPr>
          <p:cNvPr id="573448" name="Line 8"/>
          <p:cNvSpPr>
            <a:spLocks noChangeShapeType="1"/>
          </p:cNvSpPr>
          <p:nvPr/>
        </p:nvSpPr>
        <p:spPr bwMode="auto">
          <a:xfrm>
            <a:off x="1922463" y="3044825"/>
            <a:ext cx="0" cy="46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49" name="Text Box 9"/>
          <p:cNvSpPr txBox="1">
            <a:spLocks noChangeArrowheads="1"/>
          </p:cNvSpPr>
          <p:nvPr/>
        </p:nvSpPr>
        <p:spPr bwMode="auto">
          <a:xfrm>
            <a:off x="577850" y="4772025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3.b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Start Picking</a:t>
            </a:r>
          </a:p>
        </p:txBody>
      </p:sp>
      <p:sp>
        <p:nvSpPr>
          <p:cNvPr id="573450" name="Line 10"/>
          <p:cNvSpPr>
            <a:spLocks noChangeShapeType="1"/>
          </p:cNvSpPr>
          <p:nvPr/>
        </p:nvSpPr>
        <p:spPr bwMode="auto">
          <a:xfrm flipV="1">
            <a:off x="923925" y="5348288"/>
            <a:ext cx="15240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1" name="Text Box 11"/>
          <p:cNvSpPr txBox="1">
            <a:spLocks noChangeArrowheads="1"/>
          </p:cNvSpPr>
          <p:nvPr/>
        </p:nvSpPr>
        <p:spPr bwMode="auto">
          <a:xfrm>
            <a:off x="2690813" y="6154738"/>
            <a:ext cx="4262437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3.e Name the selected face and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Apply.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Repeat 3.a to 3.e till all 6 faces are separate.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3452" name="Line 12"/>
          <p:cNvSpPr>
            <a:spLocks noChangeShapeType="1"/>
          </p:cNvSpPr>
          <p:nvPr/>
        </p:nvSpPr>
        <p:spPr bwMode="auto">
          <a:xfrm flipV="1">
            <a:off x="1998663" y="6348413"/>
            <a:ext cx="5762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3" name="Text Box 13"/>
          <p:cNvSpPr txBox="1">
            <a:spLocks noChangeArrowheads="1"/>
          </p:cNvSpPr>
          <p:nvPr/>
        </p:nvSpPr>
        <p:spPr bwMode="auto">
          <a:xfrm>
            <a:off x="2957513" y="3543300"/>
            <a:ext cx="2651125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Flood Select</a:t>
            </a:r>
          </a:p>
        </p:txBody>
      </p:sp>
      <p:sp>
        <p:nvSpPr>
          <p:cNvPr id="573454" name="Line 14"/>
          <p:cNvSpPr>
            <a:spLocks noChangeShapeType="1"/>
          </p:cNvSpPr>
          <p:nvPr/>
        </p:nvSpPr>
        <p:spPr bwMode="auto">
          <a:xfrm>
            <a:off x="3035300" y="3198813"/>
            <a:ext cx="192088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5" name="Line 15"/>
          <p:cNvSpPr>
            <a:spLocks noChangeShapeType="1"/>
          </p:cNvSpPr>
          <p:nvPr/>
        </p:nvSpPr>
        <p:spPr bwMode="auto">
          <a:xfrm>
            <a:off x="5148263" y="4695825"/>
            <a:ext cx="998537" cy="538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6" name="Text Box 16"/>
          <p:cNvSpPr txBox="1">
            <a:spLocks noChangeArrowheads="1"/>
          </p:cNvSpPr>
          <p:nvPr/>
        </p:nvSpPr>
        <p:spPr bwMode="auto">
          <a:xfrm>
            <a:off x="6146800" y="50038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Click on the face to be moved</a:t>
            </a:r>
          </a:p>
        </p:txBody>
      </p:sp>
    </p:spTree>
    <p:extLst>
      <p:ext uri="{BB962C8B-B14F-4D97-AF65-F5344CB8AC3E}">
        <p14:creationId xmlns:p14="http://schemas.microsoft.com/office/powerpoint/2010/main" val="191232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EA08-6A62-4B40-9C2C-A0349B0A92DF}" type="slidenum">
              <a:rPr lang="zh-CN" altLang="en-GB">
                <a:solidFill>
                  <a:srgbClr val="808080"/>
                </a:solidFill>
              </a:rPr>
              <a:pPr/>
              <a:t>85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auto">
          <a:xfrm>
            <a:off x="193674" y="1124744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4. Defining domains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domain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for the gaps between yarns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only. </a:t>
            </a: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New domains are created by selecting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Insert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&gt;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Domain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or clicking the </a:t>
            </a:r>
            <a:r>
              <a:rPr lang="en-GB" sz="2400" i="1" baseline="-25000" dirty="0">
                <a:solidFill>
                  <a:srgbClr val="000000"/>
                </a:solidFill>
                <a:ea typeface="ＭＳ Ｐゴシック" pitchFamily="18" charset="-128"/>
              </a:rPr>
              <a:t>Domains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icon. Note that creation of domains from the menu bar or toolbar may subsequently require selection of the appropriate analysis type. Domains can also be created by right-clicking the appropriate analysis type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Outline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view.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For the fluid domain, the default setting is recommend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, and in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Models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a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None (Laminar)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option is chosen for Turbulence Model.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Click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OK/Apply</a:t>
            </a:r>
          </a:p>
        </p:txBody>
      </p:sp>
    </p:spTree>
    <p:extLst>
      <p:ext uri="{BB962C8B-B14F-4D97-AF65-F5344CB8AC3E}">
        <p14:creationId xmlns:p14="http://schemas.microsoft.com/office/powerpoint/2010/main" val="27566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DA97-AB5F-4942-BF87-094837D99594}" type="slidenum">
              <a:rPr lang="zh-CN" altLang="en-GB">
                <a:solidFill>
                  <a:srgbClr val="808080"/>
                </a:solidFill>
              </a:rPr>
              <a:pPr/>
              <a:t>86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9381" y="913606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5. Domain interface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interfaces is to be defined.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</a:t>
            </a:r>
            <a:r>
              <a:rPr lang="en-GB" sz="2400" b="1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interface with translational periodicity at opposite faces of the domain;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" y="2052257"/>
            <a:ext cx="9144000" cy="5414115"/>
          </a:xfrm>
          <a:prstGeom prst="rect">
            <a:avLst/>
          </a:prstGeom>
        </p:spPr>
      </p:pic>
      <p:sp>
        <p:nvSpPr>
          <p:cNvPr id="575494" name="Text Box 6"/>
          <p:cNvSpPr txBox="1">
            <a:spLocks noChangeArrowheads="1"/>
          </p:cNvSpPr>
          <p:nvPr/>
        </p:nvSpPr>
        <p:spPr bwMode="auto">
          <a:xfrm>
            <a:off x="66849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Domain Interface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icon.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5" name="Line 7"/>
          <p:cNvSpPr>
            <a:spLocks noChangeShapeType="1"/>
          </p:cNvSpPr>
          <p:nvPr/>
        </p:nvSpPr>
        <p:spPr bwMode="auto">
          <a:xfrm>
            <a:off x="4341813" y="2392363"/>
            <a:ext cx="2495550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6" name="Text Box 8"/>
          <p:cNvSpPr txBox="1">
            <a:spLocks noChangeArrowheads="1"/>
          </p:cNvSpPr>
          <p:nvPr/>
        </p:nvSpPr>
        <p:spPr bwMode="auto">
          <a:xfrm>
            <a:off x="2574925" y="2968625"/>
            <a:ext cx="2611438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3.b Select Interface Type: fluid-porous, fluid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or porous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porous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7" name="Line 9"/>
          <p:cNvSpPr>
            <a:spLocks noChangeShapeType="1"/>
          </p:cNvSpPr>
          <p:nvPr/>
        </p:nvSpPr>
        <p:spPr bwMode="auto">
          <a:xfrm>
            <a:off x="1922463" y="3044825"/>
            <a:ext cx="614362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8" name="Text Box 10"/>
          <p:cNvSpPr txBox="1">
            <a:spLocks noChangeArrowheads="1"/>
          </p:cNvSpPr>
          <p:nvPr/>
        </p:nvSpPr>
        <p:spPr bwMode="auto">
          <a:xfrm>
            <a:off x="2997200" y="4735513"/>
            <a:ext cx="3609975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Select corresponding domain and surfaces on both sides of interface. Click      to get complete lists.</a:t>
            </a:r>
          </a:p>
        </p:txBody>
      </p:sp>
      <p:sp>
        <p:nvSpPr>
          <p:cNvPr id="575499" name="Line 11"/>
          <p:cNvSpPr>
            <a:spLocks noChangeShapeType="1"/>
          </p:cNvSpPr>
          <p:nvPr/>
        </p:nvSpPr>
        <p:spPr bwMode="auto">
          <a:xfrm>
            <a:off x="2036763" y="3851275"/>
            <a:ext cx="884237" cy="844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0" name="Line 12"/>
          <p:cNvSpPr>
            <a:spLocks noChangeShapeType="1"/>
          </p:cNvSpPr>
          <p:nvPr/>
        </p:nvSpPr>
        <p:spPr bwMode="auto">
          <a:xfrm>
            <a:off x="2036763" y="3313113"/>
            <a:ext cx="960437" cy="142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1" name="Text Box 13"/>
          <p:cNvSpPr txBox="1">
            <a:spLocks noChangeArrowheads="1"/>
          </p:cNvSpPr>
          <p:nvPr/>
        </p:nvSpPr>
        <p:spPr bwMode="auto">
          <a:xfrm>
            <a:off x="1922463" y="5618163"/>
            <a:ext cx="4300537" cy="103663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Interface Model: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General Connection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used at fluid porous yarn interface while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Translational Periodicity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for opposite faces</a:t>
            </a:r>
          </a:p>
        </p:txBody>
      </p:sp>
      <p:sp>
        <p:nvSpPr>
          <p:cNvPr id="575502" name="Line 14"/>
          <p:cNvSpPr>
            <a:spLocks noChangeShapeType="1"/>
          </p:cNvSpPr>
          <p:nvPr/>
        </p:nvSpPr>
        <p:spPr bwMode="auto">
          <a:xfrm>
            <a:off x="1692275" y="4351338"/>
            <a:ext cx="460375" cy="1190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5503" name="Picture 15" descr="cap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18" y="4946650"/>
            <a:ext cx="2476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2D23-EB9D-4D0B-9A32-3B60D75E3FBC}" type="slidenum">
              <a:rPr lang="zh-CN" altLang="en-GB">
                <a:solidFill>
                  <a:srgbClr val="808080"/>
                </a:solidFill>
              </a:rPr>
              <a:pPr/>
              <a:t>87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6516" name="Rectangle 4"/>
          <p:cNvSpPr>
            <a:spLocks noChangeArrowheads="1"/>
          </p:cNvSpPr>
          <p:nvPr/>
        </p:nvSpPr>
        <p:spPr bwMode="auto">
          <a:xfrm>
            <a:off x="193674" y="1124744"/>
            <a:ext cx="8602663" cy="3225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6. Boundary conditions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pressure drop on two faces along Z direction.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icon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Type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is chosen as Opening. Since the boundary surface is very close to fabric, Opening option allows the fluid to cross the boundary surface in either direction. Choose the appropriate region for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Location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Boundary Details Tab,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set the relative pressure in Pa.</a:t>
            </a:r>
            <a:endParaRPr lang="en-GB" sz="2000" b="1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18" name="Picture 6" descr="bound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03375"/>
            <a:ext cx="2476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6519" name="Rectangle 4"/>
          <p:cNvSpPr>
            <a:spLocks noChangeArrowheads="1"/>
          </p:cNvSpPr>
          <p:nvPr/>
        </p:nvSpPr>
        <p:spPr bwMode="auto">
          <a:xfrm>
            <a:off x="231775" y="3929063"/>
            <a:ext cx="8602663" cy="21113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7. Initialisation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Click the global initialisation icon       to assign all the unspecified solution field values (an Initial Guess).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20" name="Picture 8" descr="global initialis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350544"/>
            <a:ext cx="346075" cy="34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84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CBB7-F2C2-4785-9694-5A85114AC3D5}" type="slidenum">
              <a:rPr lang="zh-CN" altLang="en-GB">
                <a:solidFill>
                  <a:srgbClr val="808080"/>
                </a:solidFill>
              </a:rPr>
              <a:pPr/>
              <a:t>88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7540" name="Rectangle 4"/>
          <p:cNvSpPr>
            <a:spLocks noChangeArrowheads="1"/>
          </p:cNvSpPr>
          <p:nvPr/>
        </p:nvSpPr>
        <p:spPr bwMode="auto">
          <a:xfrm>
            <a:off x="309563" y="1123950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8. Solver Control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Right click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Solver Control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Outline,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select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Edit.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u="sng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Basic Settings Tab, Convergence control,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 the maximum iteration to 1000.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Convergence Criteria: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Residual Type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as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RMS, Residual Target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1E-5.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7541" name="Rectangle 4"/>
          <p:cNvSpPr>
            <a:spLocks noChangeArrowheads="1"/>
          </p:cNvSpPr>
          <p:nvPr/>
        </p:nvSpPr>
        <p:spPr bwMode="auto">
          <a:xfrm>
            <a:off x="347663" y="3544888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9. Run Solver and Monitor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 start the analysis by clicking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The simulation will terminate once the convergence criteria is satisfied or it reaches the maximum iterations.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7542" name="Picture 6" descr="run sol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99990"/>
            <a:ext cx="361950" cy="37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04B0C-3608-4A8D-9E63-5D7EB7503AB7}" type="slidenum">
              <a:rPr lang="zh-CN" altLang="en-GB">
                <a:solidFill>
                  <a:srgbClr val="808080"/>
                </a:solidFill>
              </a:rPr>
              <a:pPr/>
              <a:t>89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8564" name="Rectangle 4"/>
          <p:cNvSpPr>
            <a:spLocks noChangeArrowheads="1"/>
          </p:cNvSpPr>
          <p:nvPr/>
        </p:nvSpPr>
        <p:spPr bwMode="auto">
          <a:xfrm>
            <a:off x="541338" y="1085850"/>
            <a:ext cx="8602662" cy="49164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10. CFD results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CFX-Solver Monitor Window, when the simulation terminates normally, check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Post-Process Results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and click OK or launch CFD-Post  by click Icon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How to calculate fabric permeability?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Go to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Calculator Tab,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choose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Function Calculator.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To obtain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the values of flow cross-section area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A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areaAve pressure at the inlet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P1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and at the outlet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P2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mass flow rate at either inlet or outlet (m’). Given the air at 25c, its density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ρ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1.185kg/m</a:t>
            </a:r>
            <a:r>
              <a:rPr lang="en-GB" sz="2000" baseline="30000">
                <a:solidFill>
                  <a:srgbClr val="000000"/>
                </a:solidFill>
                <a:ea typeface="ＭＳ Ｐゴシック" pitchFamily="18" charset="-128"/>
              </a:rPr>
              <a:t>3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, and its dynamic viscosity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μ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1.831E-5 Pa s.  L is the unit cell thickness. Fabric permeability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k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follows Darcy’s law 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8565" name="Picture 5" descr="lauch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72816"/>
            <a:ext cx="339725" cy="33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78567" name="Object 7"/>
          <p:cNvGraphicFramePr>
            <a:graphicFrameLocks noChangeAspect="1"/>
          </p:cNvGraphicFramePr>
          <p:nvPr>
            <p:extLst/>
          </p:nvPr>
        </p:nvGraphicFramePr>
        <p:xfrm>
          <a:off x="2699792" y="3789040"/>
          <a:ext cx="2841955" cy="1216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6" name="Equation" r:id="rId4" imgW="977900" imgH="419100" progId="Equation.3">
                  <p:embed/>
                </p:oleObj>
              </mc:Choice>
              <mc:Fallback>
                <p:oleObj name="Equation" r:id="rId4" imgW="977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3789040"/>
                        <a:ext cx="2841955" cy="12169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114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on GitHub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42925" y="1209675"/>
            <a:ext cx="84772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Source code is stored on GitHub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2"/>
              </a:rPr>
              <a:t>https://</a:t>
            </a:r>
            <a:r>
              <a:rPr lang="en-GB" sz="2400" dirty="0" smtClean="0">
                <a:latin typeface="+mj-lt"/>
                <a:hlinkClick r:id="rId2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Instructions for compiling from source for both Windows and Linux are here:</a:t>
            </a:r>
          </a:p>
          <a:p>
            <a:r>
              <a:rPr lang="en-GB" sz="2000" dirty="0" smtClean="0">
                <a:latin typeface="+mj-lt"/>
                <a:hlinkClick r:id="rId3"/>
              </a:rPr>
              <a:t>http</a:t>
            </a:r>
            <a:r>
              <a:rPr lang="en-GB" sz="2000" dirty="0">
                <a:latin typeface="+mj-lt"/>
                <a:hlinkClick r:id="rId3"/>
              </a:rPr>
              <a:t>://</a:t>
            </a:r>
            <a:r>
              <a:rPr lang="en-GB" sz="2000" dirty="0" smtClean="0">
                <a:latin typeface="+mj-lt"/>
                <a:hlinkClick r:id="rId3"/>
              </a:rPr>
              <a:t>texgen.sourceforge.net/index.php/Compiling_from_Source</a:t>
            </a:r>
            <a:endParaRPr lang="en-GB" sz="20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Bugs/issues can be reported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github.com/louisepb/TexGen/issues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Sample scripts are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github.com/louisepb/TexGenScripts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28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342975"/>
            <a:ext cx="4019550" cy="2387600"/>
          </a:xfrm>
        </p:spPr>
        <p:txBody>
          <a:bodyPr/>
          <a:lstStyle/>
          <a:p>
            <a:r>
              <a:rPr lang="en-GB" dirty="0" smtClean="0"/>
              <a:t>Automatic Generation of Weaves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10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Textiles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34461" t="34561" r="7217" b="29831"/>
          <a:stretch/>
        </p:blipFill>
        <p:spPr bwMode="auto">
          <a:xfrm>
            <a:off x="1257934" y="2935287"/>
            <a:ext cx="6514465" cy="2389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8150" y="1114425"/>
            <a:ext cx="8124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Predefined weave patterns are generated using classes which use </a:t>
            </a:r>
            <a:r>
              <a:rPr lang="en-GB" sz="2400" dirty="0" err="1" smtClean="0">
                <a:latin typeface="Calibri" panose="020F0502020204030204" pitchFamily="34" charset="0"/>
              </a:rPr>
              <a:t>Ctextile</a:t>
            </a:r>
            <a:r>
              <a:rPr lang="en-GB" sz="2400" dirty="0" smtClean="0">
                <a:latin typeface="Calibri" panose="020F0502020204030204" pitchFamily="34" charset="0"/>
              </a:rPr>
              <a:t> as a base class. They are used to input weave pattern information which then automatically generate the yarns. </a:t>
            </a:r>
          </a:p>
        </p:txBody>
      </p:sp>
    </p:spTree>
    <p:extLst>
      <p:ext uri="{BB962C8B-B14F-4D97-AF65-F5344CB8AC3E}">
        <p14:creationId xmlns:p14="http://schemas.microsoft.com/office/powerpoint/2010/main" val="41388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</p:spTree>
    <p:extLst>
      <p:ext uri="{BB962C8B-B14F-4D97-AF65-F5344CB8AC3E}">
        <p14:creationId xmlns:p14="http://schemas.microsoft.com/office/powerpoint/2010/main" val="263643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4950" y="4628832"/>
            <a:ext cx="417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Set using Weave Pattern dialog</a:t>
            </a:r>
            <a:endParaRPr lang="en-GB" sz="2000" b="1" dirty="0" smtClean="0"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4950" y="4925744"/>
            <a:ext cx="174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4950" y="5299600"/>
            <a:ext cx="501332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weave = CTextileWeave2D(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numWefts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,…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numWarps,spacing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thickness 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(0, 0)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(1, 1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25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– Create 2D Weave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353991"/>
              </p:ext>
            </p:extLst>
          </p:nvPr>
        </p:nvGraphicFramePr>
        <p:xfrm>
          <a:off x="1313814" y="3246437"/>
          <a:ext cx="6591934" cy="2054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7620">
                  <a:extLst>
                    <a:ext uri="{9D8B030D-6E8A-4147-A177-3AD203B41FA5}">
                      <a16:colId xmlns:a16="http://schemas.microsoft.com/office/drawing/2014/main" val="4210137654"/>
                    </a:ext>
                  </a:extLst>
                </a:gridCol>
                <a:gridCol w="1647620">
                  <a:extLst>
                    <a:ext uri="{9D8B030D-6E8A-4147-A177-3AD203B41FA5}">
                      <a16:colId xmlns:a16="http://schemas.microsoft.com/office/drawing/2014/main" val="327360662"/>
                    </a:ext>
                  </a:extLst>
                </a:gridCol>
                <a:gridCol w="1648347">
                  <a:extLst>
                    <a:ext uri="{9D8B030D-6E8A-4147-A177-3AD203B41FA5}">
                      <a16:colId xmlns:a16="http://schemas.microsoft.com/office/drawing/2014/main" val="1031567105"/>
                    </a:ext>
                  </a:extLst>
                </a:gridCol>
                <a:gridCol w="1648347">
                  <a:extLst>
                    <a:ext uri="{9D8B030D-6E8A-4147-A177-3AD203B41FA5}">
                      <a16:colId xmlns:a16="http://schemas.microsoft.com/office/drawing/2014/main" val="2158241674"/>
                    </a:ext>
                  </a:extLst>
                </a:gridCol>
              </a:tblGrid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width / 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height / 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Yarns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/ cm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3528111"/>
                  </a:ext>
                </a:extLst>
              </a:tr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Warp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0.9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0.3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6889417"/>
                  </a:ext>
                </a:extLst>
              </a:tr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Weft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0.2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841450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52169" y="1476375"/>
            <a:ext cx="7515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4x4 satin weave textile using the 2D weave wizard using the parameters in the table</a:t>
            </a:r>
          </a:p>
        </p:txBody>
      </p:sp>
    </p:spTree>
    <p:extLst>
      <p:ext uri="{BB962C8B-B14F-4D97-AF65-F5344CB8AC3E}">
        <p14:creationId xmlns:p14="http://schemas.microsoft.com/office/powerpoint/2010/main" val="152512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3D Weaves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266700" y="1028700"/>
            <a:ext cx="836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These all use the CTextile3DWeave base class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6700" y="1885950"/>
            <a:ext cx="3695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grid of points at the yarn crossovers, specified in the GUI by the Weave Pattern dialog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Each point may be warp, weft or no yarn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derived classes then automatically generate the yarn paths from this data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Textiles using the base class can be created using a Python script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240113" y="2285557"/>
            <a:ext cx="4357349" cy="3707140"/>
            <a:chOff x="4544912" y="1294204"/>
            <a:chExt cx="4357349" cy="3707140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3228" y="1497580"/>
              <a:ext cx="3794234" cy="2739655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4544912" y="2257092"/>
              <a:ext cx="776605" cy="1374244"/>
              <a:chOff x="-76033" y="-41387"/>
              <a:chExt cx="776963" cy="1374500"/>
            </a:xfrm>
          </p:grpSpPr>
          <p:sp>
            <p:nvSpPr>
              <p:cNvPr id="68" name="Text Box 465"/>
              <p:cNvSpPr txBox="1"/>
              <p:nvPr/>
            </p:nvSpPr>
            <p:spPr>
              <a:xfrm>
                <a:off x="148543" y="89709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1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69" name="Text Box 466"/>
              <p:cNvSpPr txBox="1"/>
              <p:nvPr/>
            </p:nvSpPr>
            <p:spPr>
              <a:xfrm>
                <a:off x="181445" y="303846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5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0" name="Text Box 467"/>
              <p:cNvSpPr txBox="1"/>
              <p:nvPr/>
            </p:nvSpPr>
            <p:spPr>
              <a:xfrm>
                <a:off x="159026" y="590651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3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1" name="Text Box 468"/>
              <p:cNvSpPr txBox="1"/>
              <p:nvPr/>
            </p:nvSpPr>
            <p:spPr>
              <a:xfrm>
                <a:off x="159026" y="-41387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7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2" name="Text Box 469"/>
              <p:cNvSpPr txBox="1"/>
              <p:nvPr/>
            </p:nvSpPr>
            <p:spPr>
              <a:xfrm>
                <a:off x="159026" y="105752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0</a:t>
                </a: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437322" y="8583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4" name="Straight Arrow Connector 73"/>
              <p:cNvCxnSpPr/>
              <p:nvPr/>
            </p:nvCxnSpPr>
            <p:spPr>
              <a:xfrm>
                <a:off x="478581" y="427835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485030" y="118474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470742" y="1024311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461176" y="717872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78" name="Text Box 475"/>
              <p:cNvSpPr txBox="1"/>
              <p:nvPr/>
            </p:nvSpPr>
            <p:spPr>
              <a:xfrm>
                <a:off x="-76033" y="551475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k</a:t>
                </a:r>
                <a:endPara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>
            <a:xfrm>
              <a:off x="5075313" y="2084744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>
              <a:off x="5054389" y="1948109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49" name="Text Box 469"/>
            <p:cNvSpPr txBox="1"/>
            <p:nvPr/>
          </p:nvSpPr>
          <p:spPr>
            <a:xfrm>
              <a:off x="4751826" y="1829405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10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0" name="Text Box 469"/>
            <p:cNvSpPr txBox="1"/>
            <p:nvPr/>
          </p:nvSpPr>
          <p:spPr>
            <a:xfrm>
              <a:off x="4786869" y="1992524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419668" y="3631336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>
            <a:xfrm flipV="1">
              <a:off x="5695635" y="37837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flipV="1">
              <a:off x="6095170" y="3945148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 flipV="1">
              <a:off x="6700345" y="426152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5" name="Text Box 469"/>
            <p:cNvSpPr txBox="1"/>
            <p:nvPr/>
          </p:nvSpPr>
          <p:spPr>
            <a:xfrm>
              <a:off x="6493430" y="4618512"/>
              <a:ext cx="413829" cy="38283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0</a:t>
              </a:r>
            </a:p>
          </p:txBody>
        </p:sp>
        <p:sp>
          <p:nvSpPr>
            <p:cNvPr id="56" name="Text Box 469"/>
            <p:cNvSpPr txBox="1"/>
            <p:nvPr/>
          </p:nvSpPr>
          <p:spPr>
            <a:xfrm>
              <a:off x="5902549" y="4318614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7" name="Text Box 469"/>
            <p:cNvSpPr txBox="1"/>
            <p:nvPr/>
          </p:nvSpPr>
          <p:spPr>
            <a:xfrm>
              <a:off x="5488720" y="4099465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8" name="Text Box 469"/>
            <p:cNvSpPr txBox="1"/>
            <p:nvPr/>
          </p:nvSpPr>
          <p:spPr>
            <a:xfrm>
              <a:off x="5216100" y="3931008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3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9" name="Text Box 475"/>
            <p:cNvSpPr txBox="1"/>
            <p:nvPr/>
          </p:nvSpPr>
          <p:spPr>
            <a:xfrm>
              <a:off x="5570100" y="43721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000" i="1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j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7607976" y="39361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1" name="Text Box 469"/>
            <p:cNvSpPr txBox="1"/>
            <p:nvPr/>
          </p:nvSpPr>
          <p:spPr>
            <a:xfrm>
              <a:off x="7415355" y="43096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8322283" y="371719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3" name="Text Box 469"/>
            <p:cNvSpPr txBox="1"/>
            <p:nvPr/>
          </p:nvSpPr>
          <p:spPr>
            <a:xfrm>
              <a:off x="8115368" y="4032929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4" name="Text Box 475"/>
            <p:cNvSpPr txBox="1"/>
            <p:nvPr/>
          </p:nvSpPr>
          <p:spPr>
            <a:xfrm>
              <a:off x="7518188" y="4584354"/>
              <a:ext cx="413829" cy="37655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i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20304" y="1672132"/>
              <a:ext cx="394586" cy="24985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+mj-lt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7725103" y="1497580"/>
              <a:ext cx="296702" cy="257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21805" y="1294204"/>
              <a:ext cx="880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Calibri" panose="020F0502020204030204" pitchFamily="34" charset="0"/>
                </a:rPr>
                <a:t>Cell(1,0)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26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– Create 3D Orthogonal Weave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007068"/>
              </p:ext>
            </p:extLst>
          </p:nvPr>
        </p:nvGraphicFramePr>
        <p:xfrm>
          <a:off x="1566545" y="3057524"/>
          <a:ext cx="6010910" cy="31959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8850">
                  <a:extLst>
                    <a:ext uri="{9D8B030D-6E8A-4147-A177-3AD203B41FA5}">
                      <a16:colId xmlns:a16="http://schemas.microsoft.com/office/drawing/2014/main" val="1479219008"/>
                    </a:ext>
                  </a:extLst>
                </a:gridCol>
                <a:gridCol w="958850">
                  <a:extLst>
                    <a:ext uri="{9D8B030D-6E8A-4147-A177-3AD203B41FA5}">
                      <a16:colId xmlns:a16="http://schemas.microsoft.com/office/drawing/2014/main" val="1581305231"/>
                    </a:ext>
                  </a:extLst>
                </a:gridCol>
                <a:gridCol w="1178560">
                  <a:extLst>
                    <a:ext uri="{9D8B030D-6E8A-4147-A177-3AD203B41FA5}">
                      <a16:colId xmlns:a16="http://schemas.microsoft.com/office/drawing/2014/main" val="363683512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188287040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976181251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567506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width /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height /mm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spacing /mm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fibre diameter /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Fibres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per yarn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242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Warp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3.6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3.8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5000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4280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Weft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2.58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2.8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8000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3331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Binder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1.375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1.4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3500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906683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4388" y="1059239"/>
            <a:ext cx="7515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3D orthogonal weave textile with 6 warp yarns (2 warp stacks to 1 binder yarn) and 4 weft yarn stacks.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3 yarns/weft stack, 2 yarns/warp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Textile thickness = 1.4mm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 the table for remaining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495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85825"/>
            <a:ext cx="4019550" cy="2387600"/>
          </a:xfrm>
        </p:spPr>
        <p:txBody>
          <a:bodyPr/>
          <a:lstStyle/>
          <a:p>
            <a:r>
              <a:rPr lang="en-GB" dirty="0" smtClean="0"/>
              <a:t>Saving and Export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07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Save 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0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Images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04850" y="1419225"/>
            <a:ext cx="7915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Outputting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File -&gt; Save Screenshot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Saves as .</a:t>
            </a:r>
            <a:r>
              <a:rPr lang="en-GB" sz="2400" dirty="0" err="1" smtClean="0">
                <a:latin typeface="+mj-lt"/>
              </a:rPr>
              <a:t>png</a:t>
            </a:r>
            <a:r>
              <a:rPr lang="en-GB" sz="2400" dirty="0" smtClean="0">
                <a:latin typeface="+mj-lt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Increase magnification to export with higher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Render-&gt;Change Background Colour to change to white (or desired) background</a:t>
            </a:r>
          </a:p>
        </p:txBody>
      </p:sp>
    </p:spTree>
    <p:extLst>
      <p:ext uri="{BB962C8B-B14F-4D97-AF65-F5344CB8AC3E}">
        <p14:creationId xmlns:p14="http://schemas.microsoft.com/office/powerpoint/2010/main" val="25623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0563C1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rgbClr val="00487E">
                <a:lumMod val="85000"/>
                <a:lumOff val="15000"/>
              </a:srgbClr>
            </a:gs>
            <a:gs pos="17000">
              <a:schemeClr val="accent1"/>
            </a:gs>
            <a:gs pos="100000">
              <a:schemeClr val="accent1">
                <a:lumMod val="7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sz="2400" b="1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TT_6103 (PowerPoint Guidelines) POT_4by3_001" id="{687AE245-6F4B-450E-9C8B-37CB810348D1}" vid="{550EAFB0-BFA7-4104-898A-F28DDBFFD947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CIMComp Master">
  <a:themeElements>
    <a:clrScheme name="CIMComp">
      <a:dk1>
        <a:srgbClr val="323232"/>
      </a:dk1>
      <a:lt1>
        <a:sysClr val="window" lastClr="FFFFFF"/>
      </a:lt1>
      <a:dk2>
        <a:srgbClr val="323232"/>
      </a:dk2>
      <a:lt2>
        <a:srgbClr val="F2F2F2"/>
      </a:lt2>
      <a:accent1>
        <a:srgbClr val="4ABDBC"/>
      </a:accent1>
      <a:accent2>
        <a:srgbClr val="FC4A1A"/>
      </a:accent2>
      <a:accent3>
        <a:srgbClr val="F7B733"/>
      </a:accent3>
      <a:accent4>
        <a:srgbClr val="DFDCE3"/>
      </a:accent4>
      <a:accent5>
        <a:srgbClr val="4472C4"/>
      </a:accent5>
      <a:accent6>
        <a:srgbClr val="70AD47"/>
      </a:accent6>
      <a:hlink>
        <a:srgbClr val="4ABDBC"/>
      </a:hlink>
      <a:folHlink>
        <a:srgbClr val="FC4A1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aiding of Composite Structures" id="{5B21AA1C-DA93-9142-868D-E71DD1DE5D7E}" vid="{E315E9C4-B43B-D34D-A969-77EA9D17E7C6}"/>
    </a:ext>
  </a:extLst>
</a:theme>
</file>

<file path=ppt/theme/theme7.xml><?xml version="1.0" encoding="utf-8"?>
<a:theme xmlns:a="http://schemas.openxmlformats.org/drawingml/2006/main" name="1_CIMComp Master">
  <a:themeElements>
    <a:clrScheme name="CIMComp">
      <a:dk1>
        <a:srgbClr val="323232"/>
      </a:dk1>
      <a:lt1>
        <a:sysClr val="window" lastClr="FFFFFF"/>
      </a:lt1>
      <a:dk2>
        <a:srgbClr val="323232"/>
      </a:dk2>
      <a:lt2>
        <a:srgbClr val="F2F2F2"/>
      </a:lt2>
      <a:accent1>
        <a:srgbClr val="4ABDBC"/>
      </a:accent1>
      <a:accent2>
        <a:srgbClr val="FC4A1A"/>
      </a:accent2>
      <a:accent3>
        <a:srgbClr val="F7B733"/>
      </a:accent3>
      <a:accent4>
        <a:srgbClr val="DFDCE3"/>
      </a:accent4>
      <a:accent5>
        <a:srgbClr val="4472C4"/>
      </a:accent5>
      <a:accent6>
        <a:srgbClr val="70AD47"/>
      </a:accent6>
      <a:hlink>
        <a:srgbClr val="4ABDBC"/>
      </a:hlink>
      <a:folHlink>
        <a:srgbClr val="FC4A1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MComp Master" id="{15A0F8E4-6058-4079-8019-59550C73D2F2}" vid="{46D3750A-8436-4FB0-9F9E-497B12E085B2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NOTT_6103 (PowerPoint Guidelines) POT_4by3_002</Template>
  <TotalTime>2570</TotalTime>
  <Words>6831</Words>
  <Application>Microsoft Office PowerPoint</Application>
  <PresentationFormat>On-screen Show (4:3)</PresentationFormat>
  <Paragraphs>1385</Paragraphs>
  <Slides>126</Slides>
  <Notes>16</Notes>
  <HiddenSlides>13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7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50" baseType="lpstr">
      <vt:lpstr>ＭＳ Ｐゴシック</vt:lpstr>
      <vt:lpstr>SimSun</vt:lpstr>
      <vt:lpstr>Arial</vt:lpstr>
      <vt:lpstr>Calibri</vt:lpstr>
      <vt:lpstr>Calibri Light</vt:lpstr>
      <vt:lpstr>Cambria Math</vt:lpstr>
      <vt:lpstr>Courier New</vt:lpstr>
      <vt:lpstr>等线</vt:lpstr>
      <vt:lpstr>Georgia</vt:lpstr>
      <vt:lpstr>Merriweather</vt:lpstr>
      <vt:lpstr>Open Sans</vt:lpstr>
      <vt:lpstr>Open Sans Semibold</vt:lpstr>
      <vt:lpstr>Symbol</vt:lpstr>
      <vt:lpstr>Times</vt:lpstr>
      <vt:lpstr>Times New Roman</vt:lpstr>
      <vt:lpstr>Wingdings</vt:lpstr>
      <vt:lpstr>Office Theme</vt:lpstr>
      <vt:lpstr>Blank Presentation</vt:lpstr>
      <vt:lpstr>1_Blank Presentation</vt:lpstr>
      <vt:lpstr>2_Blank Presentation</vt:lpstr>
      <vt:lpstr>3_Blank Presentation</vt:lpstr>
      <vt:lpstr>CIMComp Master</vt:lpstr>
      <vt:lpstr>1_CIMComp Master</vt:lpstr>
      <vt:lpstr>Equation</vt:lpstr>
      <vt:lpstr>TexGen Workshop</vt:lpstr>
      <vt:lpstr>Composites Research Group</vt:lpstr>
      <vt:lpstr>Composites Research Group Overview</vt:lpstr>
      <vt:lpstr>UoN Research Portfolio</vt:lpstr>
      <vt:lpstr>General Overview of the TexGen Project</vt:lpstr>
      <vt:lpstr>PowerPoint Presentation</vt:lpstr>
      <vt:lpstr>TexGen Webpage</vt:lpstr>
      <vt:lpstr>Download TexGen</vt:lpstr>
      <vt:lpstr>Code on GitHub </vt:lpstr>
      <vt:lpstr>TexGen Forum</vt:lpstr>
      <vt:lpstr>Implementation</vt:lpstr>
      <vt:lpstr>TexGen Class Hierarchy</vt:lpstr>
      <vt:lpstr>TexGen Use Cases</vt:lpstr>
      <vt:lpstr>Permeability and Mechanical Modelling</vt:lpstr>
      <vt:lpstr>Advanced Geometry Modelling of 3D Woven Reinforcements in Polymer Composites: Processing and Performance Analysis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Coefficient of Thermal Expansion</vt:lpstr>
      <vt:lpstr>Predicting the Coefficient of Thermal Expansion for Textile Composites Based on a Unit Cell Approach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Thermal mechanical analysis</vt:lpstr>
      <vt:lpstr>Validation case study</vt:lpstr>
      <vt:lpstr>Thermal expansion measurement</vt:lpstr>
      <vt:lpstr>PowerPoint Presentation</vt:lpstr>
      <vt:lpstr>PowerPoint Presentation</vt:lpstr>
      <vt:lpstr>PowerPoint Presentation</vt:lpstr>
      <vt:lpstr>PowerPoint Presentation</vt:lpstr>
      <vt:lpstr>Braiding</vt:lpstr>
      <vt:lpstr>Braiding Facility</vt:lpstr>
      <vt:lpstr>TexGen - Braiding</vt:lpstr>
      <vt:lpstr>TexGen-Braiding</vt:lpstr>
      <vt:lpstr>Optimisation</vt:lpstr>
      <vt:lpstr>Novel manufacturing techniques for optimised fibre architectures</vt:lpstr>
      <vt:lpstr>Project Overview</vt:lpstr>
      <vt:lpstr>Optimisation framework</vt:lpstr>
      <vt:lpstr>T-Piece Modelling</vt:lpstr>
      <vt:lpstr>Weave Variations</vt:lpstr>
      <vt:lpstr>Weave Patterns</vt:lpstr>
      <vt:lpstr>Input File Format</vt:lpstr>
      <vt:lpstr>As-woven T-Piece Models</vt:lpstr>
      <vt:lpstr>Transformed T-Pieces</vt:lpstr>
      <vt:lpstr>Modelling Deformation in Knitted Fabrics</vt:lpstr>
      <vt:lpstr>Knitted Textile for use as Fabric Sensor</vt:lpstr>
      <vt:lpstr>Initial Idealised Model</vt:lpstr>
      <vt:lpstr>Modification of Cross-Sections</vt:lpstr>
      <vt:lpstr>Deformation Simulation</vt:lpstr>
      <vt:lpstr>TexGen Modelling Theory</vt:lpstr>
      <vt:lpstr>PowerPoint Presentation</vt:lpstr>
      <vt:lpstr>Yarn Specification</vt:lpstr>
      <vt:lpstr>Yarn Cross-Sections - Interpolation</vt:lpstr>
      <vt:lpstr>Yarn Cross-Sections – Section Specification</vt:lpstr>
      <vt:lpstr>Power Ellipse Cross-Section</vt:lpstr>
      <vt:lpstr>Building Yarns</vt:lpstr>
      <vt:lpstr>Yarn Repeats and Domain</vt:lpstr>
      <vt:lpstr>TexGen File Format</vt:lpstr>
      <vt:lpstr>TexGen as a Pre-processor for Generating Textile Models</vt:lpstr>
      <vt:lpstr>Workflow for finite element elastic analysis</vt:lpstr>
      <vt:lpstr>Material continuum assumption</vt:lpstr>
      <vt:lpstr>Periodic BCs: 3D and “untied”</vt:lpstr>
      <vt:lpstr>Periodic BCs: 3D and “untied”</vt:lpstr>
      <vt:lpstr>Evaluation of yarn component properties</vt:lpstr>
      <vt:lpstr>FE prediction</vt:lpstr>
      <vt:lpstr>           Tutorial - Flow simulation using TexGen and CFX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Automatic Generation of Weaves</vt:lpstr>
      <vt:lpstr>Automatically Generated Textiles</vt:lpstr>
      <vt:lpstr>CTextileWeave2D</vt:lpstr>
      <vt:lpstr>CTextileWeave2D</vt:lpstr>
      <vt:lpstr>Exercise – Create 2D Weave</vt:lpstr>
      <vt:lpstr>Automatically Generated 3D Weaves</vt:lpstr>
      <vt:lpstr>Exercise – Create 3D Orthogonal Weave</vt:lpstr>
      <vt:lpstr>Saving and Export</vt:lpstr>
      <vt:lpstr>Save  File Format</vt:lpstr>
      <vt:lpstr>Saving Images</vt:lpstr>
      <vt:lpstr>Yarn Properties</vt:lpstr>
      <vt:lpstr>ABAQUS Voxel Export</vt:lpstr>
      <vt:lpstr>ABAQUS Dry Fibre Export</vt:lpstr>
      <vt:lpstr>Conformal Mesh</vt:lpstr>
      <vt:lpstr>Geometry Export </vt:lpstr>
      <vt:lpstr>Geometry Export </vt:lpstr>
      <vt:lpstr>Manually creating textiles</vt:lpstr>
      <vt:lpstr>Python Scripting</vt:lpstr>
      <vt:lpstr>Documentation</vt:lpstr>
      <vt:lpstr>PowerPoint Presentation</vt:lpstr>
      <vt:lpstr>Create Textile</vt:lpstr>
      <vt:lpstr>Create Yarns</vt:lpstr>
      <vt:lpstr>Interpolation Between Nodes</vt:lpstr>
      <vt:lpstr>Yarn Repeats</vt:lpstr>
      <vt:lpstr>Domain </vt:lpstr>
      <vt:lpstr>Assigning Sections to a Yarn</vt:lpstr>
      <vt:lpstr>Creating Sections</vt:lpstr>
      <vt:lpstr>Polygon Sections</vt:lpstr>
      <vt:lpstr>Hybrid Sections</vt:lpstr>
      <vt:lpstr>Hybrid Sections</vt:lpstr>
      <vt:lpstr>Rotated Sections</vt:lpstr>
      <vt:lpstr>Yarn Cross-Sections – Python Implementation</vt:lpstr>
      <vt:lpstr>Model with Multiple Yarns</vt:lpstr>
      <vt:lpstr>Populate Yarn Data</vt:lpstr>
      <vt:lpstr>Exercise – Edit Polyester.py</vt:lpstr>
      <vt:lpstr>Using Weave Classes in Scripts</vt:lpstr>
      <vt:lpstr>Resources</vt:lpstr>
    </vt:vector>
  </TitlesOfParts>
  <Company>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Slide</dc:title>
  <dc:creator>Brown Louise</dc:creator>
  <cp:lastModifiedBy>Louise Brown</cp:lastModifiedBy>
  <cp:revision>152</cp:revision>
  <dcterms:created xsi:type="dcterms:W3CDTF">2018-06-18T12:52:55Z</dcterms:created>
  <dcterms:modified xsi:type="dcterms:W3CDTF">2019-10-31T11:46:47Z</dcterms:modified>
</cp:coreProperties>
</file>